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53"/>
  </p:notesMasterIdLst>
  <p:sldIdLst>
    <p:sldId id="256" r:id="rId2"/>
    <p:sldId id="257" r:id="rId3"/>
    <p:sldId id="258" r:id="rId4"/>
    <p:sldId id="262" r:id="rId5"/>
    <p:sldId id="263" r:id="rId6"/>
    <p:sldId id="259" r:id="rId7"/>
    <p:sldId id="264" r:id="rId8"/>
    <p:sldId id="267" r:id="rId9"/>
    <p:sldId id="268" r:id="rId10"/>
    <p:sldId id="269" r:id="rId11"/>
    <p:sldId id="271" r:id="rId12"/>
    <p:sldId id="270" r:id="rId13"/>
    <p:sldId id="272" r:id="rId14"/>
    <p:sldId id="273" r:id="rId15"/>
    <p:sldId id="274" r:id="rId16"/>
    <p:sldId id="277" r:id="rId17"/>
    <p:sldId id="289" r:id="rId18"/>
    <p:sldId id="290" r:id="rId19"/>
    <p:sldId id="291" r:id="rId20"/>
    <p:sldId id="292" r:id="rId21"/>
    <p:sldId id="293" r:id="rId22"/>
    <p:sldId id="294" r:id="rId23"/>
    <p:sldId id="295" r:id="rId24"/>
    <p:sldId id="296" r:id="rId25"/>
    <p:sldId id="317" r:id="rId26"/>
    <p:sldId id="318" r:id="rId27"/>
    <p:sldId id="322" r:id="rId28"/>
    <p:sldId id="319" r:id="rId29"/>
    <p:sldId id="320" r:id="rId30"/>
    <p:sldId id="321" r:id="rId31"/>
    <p:sldId id="297" r:id="rId32"/>
    <p:sldId id="298" r:id="rId33"/>
    <p:sldId id="300" r:id="rId34"/>
    <p:sldId id="309" r:id="rId35"/>
    <p:sldId id="310" r:id="rId36"/>
    <p:sldId id="311" r:id="rId37"/>
    <p:sldId id="313" r:id="rId38"/>
    <p:sldId id="305" r:id="rId39"/>
    <p:sldId id="306" r:id="rId40"/>
    <p:sldId id="314" r:id="rId41"/>
    <p:sldId id="315" r:id="rId42"/>
    <p:sldId id="316" r:id="rId43"/>
    <p:sldId id="330" r:id="rId44"/>
    <p:sldId id="331" r:id="rId45"/>
    <p:sldId id="332" r:id="rId46"/>
    <p:sldId id="333" r:id="rId47"/>
    <p:sldId id="334" r:id="rId48"/>
    <p:sldId id="335" r:id="rId49"/>
    <p:sldId id="336" r:id="rId50"/>
    <p:sldId id="337" r:id="rId51"/>
    <p:sldId id="339" r:id="rId5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084" autoAdjust="0"/>
  </p:normalViewPr>
  <p:slideViewPr>
    <p:cSldViewPr>
      <p:cViewPr varScale="1">
        <p:scale>
          <a:sx n="83" d="100"/>
          <a:sy n="83" d="100"/>
        </p:scale>
        <p:origin x="854"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3F479-A2F4-4FD5-BF47-4F9A882D613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kumimoji="1" lang="ja-JP" altLang="en-US"/>
        </a:p>
      </dgm:t>
    </dgm:pt>
    <dgm:pt modelId="{CE641DB9-68B8-4D16-962F-82E4EAF4F0EF}">
      <dgm:prSet phldrT="[テキスト]"/>
      <dgm:spPr/>
      <dgm:t>
        <a:bodyPr/>
        <a:lstStyle/>
        <a:p>
          <a:r>
            <a:rPr kumimoji="1" lang="ja-JP" altLang="en-US" dirty="0" smtClean="0"/>
            <a:t>救急蘇生法</a:t>
          </a:r>
          <a:endParaRPr kumimoji="1" lang="ja-JP" altLang="en-US" dirty="0"/>
        </a:p>
      </dgm:t>
    </dgm:pt>
    <dgm:pt modelId="{B894B767-1A64-469D-9DAF-23512DF1E9F9}" type="parTrans" cxnId="{E0614626-BCC5-4E17-B403-012F9EBB9547}">
      <dgm:prSet/>
      <dgm:spPr/>
      <dgm:t>
        <a:bodyPr/>
        <a:lstStyle/>
        <a:p>
          <a:endParaRPr kumimoji="1" lang="ja-JP" altLang="en-US"/>
        </a:p>
      </dgm:t>
    </dgm:pt>
    <dgm:pt modelId="{77B690A0-FC65-4B54-88AA-1B33565C2700}" type="sibTrans" cxnId="{E0614626-BCC5-4E17-B403-012F9EBB9547}">
      <dgm:prSet/>
      <dgm:spPr/>
      <dgm:t>
        <a:bodyPr/>
        <a:lstStyle/>
        <a:p>
          <a:endParaRPr kumimoji="1" lang="ja-JP" altLang="en-US"/>
        </a:p>
      </dgm:t>
    </dgm:pt>
    <dgm:pt modelId="{B2F63D45-1508-4B6A-BE0D-99074EE9C4D4}">
      <dgm:prSet phldrT="[テキスト]"/>
      <dgm:spPr/>
      <dgm:t>
        <a:bodyPr/>
        <a:lstStyle/>
        <a:p>
          <a:r>
            <a:rPr kumimoji="1" lang="ja-JP" altLang="en-US" dirty="0" smtClean="0"/>
            <a:t>一次救命処置</a:t>
          </a:r>
          <a:endParaRPr kumimoji="1" lang="ja-JP" altLang="en-US" dirty="0"/>
        </a:p>
      </dgm:t>
    </dgm:pt>
    <dgm:pt modelId="{6CDD6597-9561-4720-B073-C8BB1A83E193}" type="parTrans" cxnId="{E19B6FA6-6DBF-4F26-B3CD-AC9AB1DE4B02}">
      <dgm:prSet/>
      <dgm:spPr/>
      <dgm:t>
        <a:bodyPr/>
        <a:lstStyle/>
        <a:p>
          <a:endParaRPr kumimoji="1" lang="ja-JP" altLang="en-US"/>
        </a:p>
      </dgm:t>
    </dgm:pt>
    <dgm:pt modelId="{24374AE2-D464-4928-8DF6-B911D4BA6CEE}" type="sibTrans" cxnId="{E19B6FA6-6DBF-4F26-B3CD-AC9AB1DE4B02}">
      <dgm:prSet/>
      <dgm:spPr/>
      <dgm:t>
        <a:bodyPr/>
        <a:lstStyle/>
        <a:p>
          <a:endParaRPr kumimoji="1" lang="ja-JP" altLang="en-US"/>
        </a:p>
      </dgm:t>
    </dgm:pt>
    <dgm:pt modelId="{3C70539D-A755-4A57-8BE0-858277213F98}">
      <dgm:prSet phldrT="[テキスト]"/>
      <dgm:spPr/>
      <dgm:t>
        <a:bodyPr/>
        <a:lstStyle/>
        <a:p>
          <a:r>
            <a:rPr kumimoji="1" lang="ja-JP" altLang="en-US" dirty="0" smtClean="0"/>
            <a:t>ファーストエイド</a:t>
          </a:r>
          <a:endParaRPr kumimoji="1" lang="ja-JP" altLang="en-US" dirty="0"/>
        </a:p>
      </dgm:t>
    </dgm:pt>
    <dgm:pt modelId="{6ED433BB-0AD4-409C-96C5-6EF5781916E8}" type="parTrans" cxnId="{656CE2FB-87C3-440D-BF9F-94E9CE97B4D2}">
      <dgm:prSet/>
      <dgm:spPr/>
      <dgm:t>
        <a:bodyPr/>
        <a:lstStyle/>
        <a:p>
          <a:endParaRPr kumimoji="1" lang="ja-JP" altLang="en-US"/>
        </a:p>
      </dgm:t>
    </dgm:pt>
    <dgm:pt modelId="{553CB54F-9063-4331-BB36-5FF66ADE319B}" type="sibTrans" cxnId="{656CE2FB-87C3-440D-BF9F-94E9CE97B4D2}">
      <dgm:prSet/>
      <dgm:spPr/>
      <dgm:t>
        <a:bodyPr/>
        <a:lstStyle/>
        <a:p>
          <a:endParaRPr kumimoji="1" lang="ja-JP" altLang="en-US"/>
        </a:p>
      </dgm:t>
    </dgm:pt>
    <dgm:pt modelId="{635288CF-487A-4CFE-82CF-B1CC5490073D}" type="pres">
      <dgm:prSet presAssocID="{24C3F479-A2F4-4FD5-BF47-4F9A882D6138}" presName="hierChild1" presStyleCnt="0">
        <dgm:presLayoutVars>
          <dgm:chPref val="1"/>
          <dgm:dir/>
          <dgm:animOne val="branch"/>
          <dgm:animLvl val="lvl"/>
          <dgm:resizeHandles/>
        </dgm:presLayoutVars>
      </dgm:prSet>
      <dgm:spPr/>
      <dgm:t>
        <a:bodyPr/>
        <a:lstStyle/>
        <a:p>
          <a:endParaRPr kumimoji="1" lang="ja-JP" altLang="en-US"/>
        </a:p>
      </dgm:t>
    </dgm:pt>
    <dgm:pt modelId="{5F7203B7-9DF0-4263-8A1A-EAACD61B6FFF}" type="pres">
      <dgm:prSet presAssocID="{CE641DB9-68B8-4D16-962F-82E4EAF4F0EF}" presName="hierRoot1" presStyleCnt="0"/>
      <dgm:spPr/>
    </dgm:pt>
    <dgm:pt modelId="{5C79F760-02AF-47A5-90CC-77C0B78FA201}" type="pres">
      <dgm:prSet presAssocID="{CE641DB9-68B8-4D16-962F-82E4EAF4F0EF}" presName="composite" presStyleCnt="0"/>
      <dgm:spPr/>
    </dgm:pt>
    <dgm:pt modelId="{0213D452-4E8C-422A-BD11-F40BF08BECC8}" type="pres">
      <dgm:prSet presAssocID="{CE641DB9-68B8-4D16-962F-82E4EAF4F0EF}" presName="background" presStyleLbl="node0" presStyleIdx="0" presStyleCnt="1"/>
      <dgm:spPr/>
    </dgm:pt>
    <dgm:pt modelId="{65120BF0-99CB-44C5-95E5-450F7D35247E}" type="pres">
      <dgm:prSet presAssocID="{CE641DB9-68B8-4D16-962F-82E4EAF4F0EF}" presName="text" presStyleLbl="fgAcc0" presStyleIdx="0" presStyleCnt="1" custScaleX="172878">
        <dgm:presLayoutVars>
          <dgm:chPref val="3"/>
        </dgm:presLayoutVars>
      </dgm:prSet>
      <dgm:spPr/>
      <dgm:t>
        <a:bodyPr/>
        <a:lstStyle/>
        <a:p>
          <a:endParaRPr kumimoji="1" lang="ja-JP" altLang="en-US"/>
        </a:p>
      </dgm:t>
    </dgm:pt>
    <dgm:pt modelId="{531E4F28-FF68-4526-892B-F228E4479481}" type="pres">
      <dgm:prSet presAssocID="{CE641DB9-68B8-4D16-962F-82E4EAF4F0EF}" presName="hierChild2" presStyleCnt="0"/>
      <dgm:spPr/>
    </dgm:pt>
    <dgm:pt modelId="{186336BD-C10C-4E91-A12F-D31D320DD629}" type="pres">
      <dgm:prSet presAssocID="{6CDD6597-9561-4720-B073-C8BB1A83E193}" presName="Name10" presStyleLbl="parChTrans1D2" presStyleIdx="0" presStyleCnt="2"/>
      <dgm:spPr/>
      <dgm:t>
        <a:bodyPr/>
        <a:lstStyle/>
        <a:p>
          <a:endParaRPr kumimoji="1" lang="ja-JP" altLang="en-US"/>
        </a:p>
      </dgm:t>
    </dgm:pt>
    <dgm:pt modelId="{5C73E0CA-5253-44B7-8A4A-32B9A91D522A}" type="pres">
      <dgm:prSet presAssocID="{B2F63D45-1508-4B6A-BE0D-99074EE9C4D4}" presName="hierRoot2" presStyleCnt="0"/>
      <dgm:spPr/>
    </dgm:pt>
    <dgm:pt modelId="{7EE72F2F-512B-4C31-BD02-5C54C43EC28D}" type="pres">
      <dgm:prSet presAssocID="{B2F63D45-1508-4B6A-BE0D-99074EE9C4D4}" presName="composite2" presStyleCnt="0"/>
      <dgm:spPr/>
    </dgm:pt>
    <dgm:pt modelId="{E2643398-E61C-49FB-96F5-3072696E5226}" type="pres">
      <dgm:prSet presAssocID="{B2F63D45-1508-4B6A-BE0D-99074EE9C4D4}" presName="background2" presStyleLbl="node2" presStyleIdx="0" presStyleCnt="2"/>
      <dgm:spPr/>
    </dgm:pt>
    <dgm:pt modelId="{C4DDC02C-B23F-4B9C-9FCC-BD99D1B3B114}" type="pres">
      <dgm:prSet presAssocID="{B2F63D45-1508-4B6A-BE0D-99074EE9C4D4}" presName="text2" presStyleLbl="fgAcc2" presStyleIdx="0" presStyleCnt="2" custScaleX="215341">
        <dgm:presLayoutVars>
          <dgm:chPref val="3"/>
        </dgm:presLayoutVars>
      </dgm:prSet>
      <dgm:spPr/>
      <dgm:t>
        <a:bodyPr/>
        <a:lstStyle/>
        <a:p>
          <a:endParaRPr kumimoji="1" lang="ja-JP" altLang="en-US"/>
        </a:p>
      </dgm:t>
    </dgm:pt>
    <dgm:pt modelId="{B62265A8-64B0-445A-9555-31F38D6DF3BF}" type="pres">
      <dgm:prSet presAssocID="{B2F63D45-1508-4B6A-BE0D-99074EE9C4D4}" presName="hierChild3" presStyleCnt="0"/>
      <dgm:spPr/>
    </dgm:pt>
    <dgm:pt modelId="{5F6C6F49-82C9-417F-8899-7246DEF9658E}" type="pres">
      <dgm:prSet presAssocID="{6ED433BB-0AD4-409C-96C5-6EF5781916E8}" presName="Name10" presStyleLbl="parChTrans1D2" presStyleIdx="1" presStyleCnt="2"/>
      <dgm:spPr/>
      <dgm:t>
        <a:bodyPr/>
        <a:lstStyle/>
        <a:p>
          <a:endParaRPr kumimoji="1" lang="ja-JP" altLang="en-US"/>
        </a:p>
      </dgm:t>
    </dgm:pt>
    <dgm:pt modelId="{1A78BD40-2734-4BB8-BBA4-403D75B45C73}" type="pres">
      <dgm:prSet presAssocID="{3C70539D-A755-4A57-8BE0-858277213F98}" presName="hierRoot2" presStyleCnt="0"/>
      <dgm:spPr/>
    </dgm:pt>
    <dgm:pt modelId="{92CBC522-40E9-4333-9CB0-BA64DC43B8EE}" type="pres">
      <dgm:prSet presAssocID="{3C70539D-A755-4A57-8BE0-858277213F98}" presName="composite2" presStyleCnt="0"/>
      <dgm:spPr/>
    </dgm:pt>
    <dgm:pt modelId="{77F93740-F784-4130-B3F2-94151E3BA30A}" type="pres">
      <dgm:prSet presAssocID="{3C70539D-A755-4A57-8BE0-858277213F98}" presName="background2" presStyleLbl="node2" presStyleIdx="1" presStyleCnt="2"/>
      <dgm:spPr/>
    </dgm:pt>
    <dgm:pt modelId="{5739A098-FE66-43D9-AEB1-0ED87100B5FD}" type="pres">
      <dgm:prSet presAssocID="{3C70539D-A755-4A57-8BE0-858277213F98}" presName="text2" presStyleLbl="fgAcc2" presStyleIdx="1" presStyleCnt="2" custScaleX="199638">
        <dgm:presLayoutVars>
          <dgm:chPref val="3"/>
        </dgm:presLayoutVars>
      </dgm:prSet>
      <dgm:spPr/>
      <dgm:t>
        <a:bodyPr/>
        <a:lstStyle/>
        <a:p>
          <a:endParaRPr kumimoji="1" lang="ja-JP" altLang="en-US"/>
        </a:p>
      </dgm:t>
    </dgm:pt>
    <dgm:pt modelId="{86F0E7A5-BA89-4CF7-8E05-A4C202CD0D4B}" type="pres">
      <dgm:prSet presAssocID="{3C70539D-A755-4A57-8BE0-858277213F98}" presName="hierChild3" presStyleCnt="0"/>
      <dgm:spPr/>
    </dgm:pt>
  </dgm:ptLst>
  <dgm:cxnLst>
    <dgm:cxn modelId="{E19B6FA6-6DBF-4F26-B3CD-AC9AB1DE4B02}" srcId="{CE641DB9-68B8-4D16-962F-82E4EAF4F0EF}" destId="{B2F63D45-1508-4B6A-BE0D-99074EE9C4D4}" srcOrd="0" destOrd="0" parTransId="{6CDD6597-9561-4720-B073-C8BB1A83E193}" sibTransId="{24374AE2-D464-4928-8DF6-B911D4BA6CEE}"/>
    <dgm:cxn modelId="{A4D0A90D-C788-486D-97E9-A2486EC17AA3}" type="presOf" srcId="{24C3F479-A2F4-4FD5-BF47-4F9A882D6138}" destId="{635288CF-487A-4CFE-82CF-B1CC5490073D}" srcOrd="0" destOrd="0" presId="urn:microsoft.com/office/officeart/2005/8/layout/hierarchy1"/>
    <dgm:cxn modelId="{9F5F0E9F-833F-415E-A290-B93F38448A6A}" type="presOf" srcId="{B2F63D45-1508-4B6A-BE0D-99074EE9C4D4}" destId="{C4DDC02C-B23F-4B9C-9FCC-BD99D1B3B114}" srcOrd="0" destOrd="0" presId="urn:microsoft.com/office/officeart/2005/8/layout/hierarchy1"/>
    <dgm:cxn modelId="{1C6D444A-6652-4180-8A0C-45D0BDC82034}" type="presOf" srcId="{6ED433BB-0AD4-409C-96C5-6EF5781916E8}" destId="{5F6C6F49-82C9-417F-8899-7246DEF9658E}" srcOrd="0" destOrd="0" presId="urn:microsoft.com/office/officeart/2005/8/layout/hierarchy1"/>
    <dgm:cxn modelId="{B9212315-9DE4-4813-85DE-F84BBE39EEDE}" type="presOf" srcId="{3C70539D-A755-4A57-8BE0-858277213F98}" destId="{5739A098-FE66-43D9-AEB1-0ED87100B5FD}" srcOrd="0" destOrd="0" presId="urn:microsoft.com/office/officeart/2005/8/layout/hierarchy1"/>
    <dgm:cxn modelId="{656CE2FB-87C3-440D-BF9F-94E9CE97B4D2}" srcId="{CE641DB9-68B8-4D16-962F-82E4EAF4F0EF}" destId="{3C70539D-A755-4A57-8BE0-858277213F98}" srcOrd="1" destOrd="0" parTransId="{6ED433BB-0AD4-409C-96C5-6EF5781916E8}" sibTransId="{553CB54F-9063-4331-BB36-5FF66ADE319B}"/>
    <dgm:cxn modelId="{6AFCA1CB-C2EB-4304-86B9-696AEE762BBC}" type="presOf" srcId="{6CDD6597-9561-4720-B073-C8BB1A83E193}" destId="{186336BD-C10C-4E91-A12F-D31D320DD629}" srcOrd="0" destOrd="0" presId="urn:microsoft.com/office/officeart/2005/8/layout/hierarchy1"/>
    <dgm:cxn modelId="{A34D9024-559A-4803-9865-A5964545C89E}" type="presOf" srcId="{CE641DB9-68B8-4D16-962F-82E4EAF4F0EF}" destId="{65120BF0-99CB-44C5-95E5-450F7D35247E}" srcOrd="0" destOrd="0" presId="urn:microsoft.com/office/officeart/2005/8/layout/hierarchy1"/>
    <dgm:cxn modelId="{E0614626-BCC5-4E17-B403-012F9EBB9547}" srcId="{24C3F479-A2F4-4FD5-BF47-4F9A882D6138}" destId="{CE641DB9-68B8-4D16-962F-82E4EAF4F0EF}" srcOrd="0" destOrd="0" parTransId="{B894B767-1A64-469D-9DAF-23512DF1E9F9}" sibTransId="{77B690A0-FC65-4B54-88AA-1B33565C2700}"/>
    <dgm:cxn modelId="{6B1B960B-9A7D-4005-B403-360C64245415}" type="presParOf" srcId="{635288CF-487A-4CFE-82CF-B1CC5490073D}" destId="{5F7203B7-9DF0-4263-8A1A-EAACD61B6FFF}" srcOrd="0" destOrd="0" presId="urn:microsoft.com/office/officeart/2005/8/layout/hierarchy1"/>
    <dgm:cxn modelId="{F6FCF037-FF05-44A1-ACB6-218014974276}" type="presParOf" srcId="{5F7203B7-9DF0-4263-8A1A-EAACD61B6FFF}" destId="{5C79F760-02AF-47A5-90CC-77C0B78FA201}" srcOrd="0" destOrd="0" presId="urn:microsoft.com/office/officeart/2005/8/layout/hierarchy1"/>
    <dgm:cxn modelId="{6AB21B08-687B-42A0-87F4-28B10A211459}" type="presParOf" srcId="{5C79F760-02AF-47A5-90CC-77C0B78FA201}" destId="{0213D452-4E8C-422A-BD11-F40BF08BECC8}" srcOrd="0" destOrd="0" presId="urn:microsoft.com/office/officeart/2005/8/layout/hierarchy1"/>
    <dgm:cxn modelId="{EC357048-4C0F-4E98-B1D6-8EE6D717DD16}" type="presParOf" srcId="{5C79F760-02AF-47A5-90CC-77C0B78FA201}" destId="{65120BF0-99CB-44C5-95E5-450F7D35247E}" srcOrd="1" destOrd="0" presId="urn:microsoft.com/office/officeart/2005/8/layout/hierarchy1"/>
    <dgm:cxn modelId="{05C8AE81-4B7D-4DA8-86D9-E28DBFD4661D}" type="presParOf" srcId="{5F7203B7-9DF0-4263-8A1A-EAACD61B6FFF}" destId="{531E4F28-FF68-4526-892B-F228E4479481}" srcOrd="1" destOrd="0" presId="urn:microsoft.com/office/officeart/2005/8/layout/hierarchy1"/>
    <dgm:cxn modelId="{C8F7C7D6-B6CD-4976-8BCC-EDB6575A847A}" type="presParOf" srcId="{531E4F28-FF68-4526-892B-F228E4479481}" destId="{186336BD-C10C-4E91-A12F-D31D320DD629}" srcOrd="0" destOrd="0" presId="urn:microsoft.com/office/officeart/2005/8/layout/hierarchy1"/>
    <dgm:cxn modelId="{A1D5A75B-4B4C-4706-A6F2-0B3A4755C9EC}" type="presParOf" srcId="{531E4F28-FF68-4526-892B-F228E4479481}" destId="{5C73E0CA-5253-44B7-8A4A-32B9A91D522A}" srcOrd="1" destOrd="0" presId="urn:microsoft.com/office/officeart/2005/8/layout/hierarchy1"/>
    <dgm:cxn modelId="{6211A5D3-9332-4D0D-BC5E-D810AE23744B}" type="presParOf" srcId="{5C73E0CA-5253-44B7-8A4A-32B9A91D522A}" destId="{7EE72F2F-512B-4C31-BD02-5C54C43EC28D}" srcOrd="0" destOrd="0" presId="urn:microsoft.com/office/officeart/2005/8/layout/hierarchy1"/>
    <dgm:cxn modelId="{CAFBF310-759F-42B6-BC02-79051F30546B}" type="presParOf" srcId="{7EE72F2F-512B-4C31-BD02-5C54C43EC28D}" destId="{E2643398-E61C-49FB-96F5-3072696E5226}" srcOrd="0" destOrd="0" presId="urn:microsoft.com/office/officeart/2005/8/layout/hierarchy1"/>
    <dgm:cxn modelId="{B3D5CD22-DB7C-4144-9459-1E8CAC5F93F3}" type="presParOf" srcId="{7EE72F2F-512B-4C31-BD02-5C54C43EC28D}" destId="{C4DDC02C-B23F-4B9C-9FCC-BD99D1B3B114}" srcOrd="1" destOrd="0" presId="urn:microsoft.com/office/officeart/2005/8/layout/hierarchy1"/>
    <dgm:cxn modelId="{5384D24F-3EEB-4495-98D9-0F4D2AB64B83}" type="presParOf" srcId="{5C73E0CA-5253-44B7-8A4A-32B9A91D522A}" destId="{B62265A8-64B0-445A-9555-31F38D6DF3BF}" srcOrd="1" destOrd="0" presId="urn:microsoft.com/office/officeart/2005/8/layout/hierarchy1"/>
    <dgm:cxn modelId="{80AC0704-47ED-444F-9B73-ED5EE31896DC}" type="presParOf" srcId="{531E4F28-FF68-4526-892B-F228E4479481}" destId="{5F6C6F49-82C9-417F-8899-7246DEF9658E}" srcOrd="2" destOrd="0" presId="urn:microsoft.com/office/officeart/2005/8/layout/hierarchy1"/>
    <dgm:cxn modelId="{5BF76560-DEC3-46BB-B7CC-0E55353653F4}" type="presParOf" srcId="{531E4F28-FF68-4526-892B-F228E4479481}" destId="{1A78BD40-2734-4BB8-BBA4-403D75B45C73}" srcOrd="3" destOrd="0" presId="urn:microsoft.com/office/officeart/2005/8/layout/hierarchy1"/>
    <dgm:cxn modelId="{AD302EE9-668E-4BCB-9812-2CB9404FB75E}" type="presParOf" srcId="{1A78BD40-2734-4BB8-BBA4-403D75B45C73}" destId="{92CBC522-40E9-4333-9CB0-BA64DC43B8EE}" srcOrd="0" destOrd="0" presId="urn:microsoft.com/office/officeart/2005/8/layout/hierarchy1"/>
    <dgm:cxn modelId="{EC44E36E-3A31-44DA-89EC-3C0D4B0419B0}" type="presParOf" srcId="{92CBC522-40E9-4333-9CB0-BA64DC43B8EE}" destId="{77F93740-F784-4130-B3F2-94151E3BA30A}" srcOrd="0" destOrd="0" presId="urn:microsoft.com/office/officeart/2005/8/layout/hierarchy1"/>
    <dgm:cxn modelId="{77CEF80F-EBDB-4B1E-B549-DC617F4AA221}" type="presParOf" srcId="{92CBC522-40E9-4333-9CB0-BA64DC43B8EE}" destId="{5739A098-FE66-43D9-AEB1-0ED87100B5FD}" srcOrd="1" destOrd="0" presId="urn:microsoft.com/office/officeart/2005/8/layout/hierarchy1"/>
    <dgm:cxn modelId="{DE39248D-4976-4E5C-A806-7A37A3FEA708}" type="presParOf" srcId="{1A78BD40-2734-4BB8-BBA4-403D75B45C73}" destId="{86F0E7A5-BA89-4CF7-8E05-A4C202CD0D4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3F479-A2F4-4FD5-BF47-4F9A882D613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kumimoji="1" lang="ja-JP" altLang="en-US"/>
        </a:p>
      </dgm:t>
    </dgm:pt>
    <dgm:pt modelId="{CE641DB9-68B8-4D16-962F-82E4EAF4F0EF}">
      <dgm:prSet phldrT="[テキスト]"/>
      <dgm:spPr/>
      <dgm:t>
        <a:bodyPr/>
        <a:lstStyle/>
        <a:p>
          <a:r>
            <a:rPr kumimoji="1" lang="ja-JP" altLang="en-US" dirty="0" smtClean="0"/>
            <a:t>救急蘇生法</a:t>
          </a:r>
          <a:endParaRPr kumimoji="1" lang="ja-JP" altLang="en-US" dirty="0"/>
        </a:p>
      </dgm:t>
    </dgm:pt>
    <dgm:pt modelId="{B894B767-1A64-469D-9DAF-23512DF1E9F9}" type="parTrans" cxnId="{E0614626-BCC5-4E17-B403-012F9EBB9547}">
      <dgm:prSet/>
      <dgm:spPr/>
      <dgm:t>
        <a:bodyPr/>
        <a:lstStyle/>
        <a:p>
          <a:endParaRPr kumimoji="1" lang="ja-JP" altLang="en-US"/>
        </a:p>
      </dgm:t>
    </dgm:pt>
    <dgm:pt modelId="{77B690A0-FC65-4B54-88AA-1B33565C2700}" type="sibTrans" cxnId="{E0614626-BCC5-4E17-B403-012F9EBB9547}">
      <dgm:prSet/>
      <dgm:spPr/>
      <dgm:t>
        <a:bodyPr/>
        <a:lstStyle/>
        <a:p>
          <a:endParaRPr kumimoji="1" lang="ja-JP" altLang="en-US"/>
        </a:p>
      </dgm:t>
    </dgm:pt>
    <dgm:pt modelId="{B2F63D45-1508-4B6A-BE0D-99074EE9C4D4}">
      <dgm:prSet phldrT="[テキスト]"/>
      <dgm:spPr/>
      <dgm:t>
        <a:bodyPr/>
        <a:lstStyle/>
        <a:p>
          <a:r>
            <a:rPr kumimoji="1" lang="ja-JP" altLang="en-US" dirty="0" smtClean="0"/>
            <a:t>一次救命処置</a:t>
          </a:r>
          <a:endParaRPr kumimoji="1" lang="ja-JP" altLang="en-US" dirty="0"/>
        </a:p>
      </dgm:t>
    </dgm:pt>
    <dgm:pt modelId="{6CDD6597-9561-4720-B073-C8BB1A83E193}" type="parTrans" cxnId="{E19B6FA6-6DBF-4F26-B3CD-AC9AB1DE4B02}">
      <dgm:prSet/>
      <dgm:spPr/>
      <dgm:t>
        <a:bodyPr/>
        <a:lstStyle/>
        <a:p>
          <a:endParaRPr kumimoji="1" lang="ja-JP" altLang="en-US"/>
        </a:p>
      </dgm:t>
    </dgm:pt>
    <dgm:pt modelId="{24374AE2-D464-4928-8DF6-B911D4BA6CEE}" type="sibTrans" cxnId="{E19B6FA6-6DBF-4F26-B3CD-AC9AB1DE4B02}">
      <dgm:prSet/>
      <dgm:spPr/>
      <dgm:t>
        <a:bodyPr/>
        <a:lstStyle/>
        <a:p>
          <a:endParaRPr kumimoji="1" lang="ja-JP" altLang="en-US"/>
        </a:p>
      </dgm:t>
    </dgm:pt>
    <dgm:pt modelId="{3C70539D-A755-4A57-8BE0-858277213F98}">
      <dgm:prSet phldrT="[テキスト]"/>
      <dgm:spPr/>
      <dgm:t>
        <a:bodyPr/>
        <a:lstStyle/>
        <a:p>
          <a:r>
            <a:rPr kumimoji="1" lang="ja-JP" altLang="en-US" dirty="0" smtClean="0"/>
            <a:t>ファーストエイド</a:t>
          </a:r>
          <a:endParaRPr kumimoji="1" lang="ja-JP" altLang="en-US" dirty="0"/>
        </a:p>
      </dgm:t>
    </dgm:pt>
    <dgm:pt modelId="{6ED433BB-0AD4-409C-96C5-6EF5781916E8}" type="parTrans" cxnId="{656CE2FB-87C3-440D-BF9F-94E9CE97B4D2}">
      <dgm:prSet/>
      <dgm:spPr/>
      <dgm:t>
        <a:bodyPr/>
        <a:lstStyle/>
        <a:p>
          <a:endParaRPr kumimoji="1" lang="ja-JP" altLang="en-US"/>
        </a:p>
      </dgm:t>
    </dgm:pt>
    <dgm:pt modelId="{553CB54F-9063-4331-BB36-5FF66ADE319B}" type="sibTrans" cxnId="{656CE2FB-87C3-440D-BF9F-94E9CE97B4D2}">
      <dgm:prSet/>
      <dgm:spPr/>
      <dgm:t>
        <a:bodyPr/>
        <a:lstStyle/>
        <a:p>
          <a:endParaRPr kumimoji="1" lang="ja-JP" altLang="en-US"/>
        </a:p>
      </dgm:t>
    </dgm:pt>
    <dgm:pt modelId="{E6135A0C-E09D-40C2-BBB3-C5E4D620AD0C}">
      <dgm:prSet/>
      <dgm:spPr/>
      <dgm:t>
        <a:bodyPr/>
        <a:lstStyle/>
        <a:p>
          <a:r>
            <a:rPr kumimoji="1" lang="ja-JP" altLang="en-US" dirty="0" smtClean="0"/>
            <a:t>心肺蘇生</a:t>
          </a:r>
          <a:endParaRPr kumimoji="1" lang="ja-JP" altLang="en-US" dirty="0"/>
        </a:p>
      </dgm:t>
    </dgm:pt>
    <dgm:pt modelId="{88F1DA93-2E36-4C7D-B326-AC55F5CF3D77}" type="parTrans" cxnId="{37A5F5E6-7C0D-4073-81F5-F77EB066D5C0}">
      <dgm:prSet/>
      <dgm:spPr/>
      <dgm:t>
        <a:bodyPr/>
        <a:lstStyle/>
        <a:p>
          <a:endParaRPr kumimoji="1" lang="ja-JP" altLang="en-US"/>
        </a:p>
      </dgm:t>
    </dgm:pt>
    <dgm:pt modelId="{99DF4898-C82F-47DD-A816-EE8E01943A40}" type="sibTrans" cxnId="{37A5F5E6-7C0D-4073-81F5-F77EB066D5C0}">
      <dgm:prSet/>
      <dgm:spPr/>
      <dgm:t>
        <a:bodyPr/>
        <a:lstStyle/>
        <a:p>
          <a:endParaRPr kumimoji="1" lang="ja-JP" altLang="en-US"/>
        </a:p>
      </dgm:t>
    </dgm:pt>
    <dgm:pt modelId="{97B20FE0-9E8D-4BA7-A3FB-80C7F9C8B4D2}">
      <dgm:prSet/>
      <dgm:spPr/>
      <dgm:t>
        <a:bodyPr/>
        <a:lstStyle/>
        <a:p>
          <a:r>
            <a:rPr kumimoji="1" lang="ja-JP" altLang="en-US" dirty="0" smtClean="0"/>
            <a:t>ＡＥＤ</a:t>
          </a:r>
          <a:endParaRPr kumimoji="1" lang="ja-JP" altLang="en-US" dirty="0"/>
        </a:p>
      </dgm:t>
    </dgm:pt>
    <dgm:pt modelId="{80AF1C8B-1447-4054-879C-3E765D77027D}" type="parTrans" cxnId="{9798EBEA-748A-4680-BD95-A469DDA9E30B}">
      <dgm:prSet/>
      <dgm:spPr/>
      <dgm:t>
        <a:bodyPr/>
        <a:lstStyle/>
        <a:p>
          <a:endParaRPr kumimoji="1" lang="ja-JP" altLang="en-US"/>
        </a:p>
      </dgm:t>
    </dgm:pt>
    <dgm:pt modelId="{E46492A7-B887-4F65-B389-DB06FED763F5}" type="sibTrans" cxnId="{9798EBEA-748A-4680-BD95-A469DDA9E30B}">
      <dgm:prSet/>
      <dgm:spPr/>
      <dgm:t>
        <a:bodyPr/>
        <a:lstStyle/>
        <a:p>
          <a:endParaRPr kumimoji="1" lang="ja-JP" altLang="en-US"/>
        </a:p>
      </dgm:t>
    </dgm:pt>
    <dgm:pt modelId="{9493271A-F678-43B1-82C9-C640EAA81A9F}">
      <dgm:prSet/>
      <dgm:spPr/>
      <dgm:t>
        <a:bodyPr/>
        <a:lstStyle/>
        <a:p>
          <a:r>
            <a:rPr kumimoji="1" lang="ja-JP" altLang="en-US" dirty="0" smtClean="0"/>
            <a:t>気道異物除去</a:t>
          </a:r>
          <a:endParaRPr kumimoji="1" lang="ja-JP" altLang="en-US" dirty="0"/>
        </a:p>
      </dgm:t>
    </dgm:pt>
    <dgm:pt modelId="{6B51FBA7-740A-434B-9AA1-C6777264D393}" type="parTrans" cxnId="{7D803E02-7A30-4348-8311-9290BB324794}">
      <dgm:prSet/>
      <dgm:spPr/>
      <dgm:t>
        <a:bodyPr/>
        <a:lstStyle/>
        <a:p>
          <a:endParaRPr kumimoji="1" lang="ja-JP" altLang="en-US"/>
        </a:p>
      </dgm:t>
    </dgm:pt>
    <dgm:pt modelId="{63D60E01-A376-4563-8613-FBF9DE400FD4}" type="sibTrans" cxnId="{7D803E02-7A30-4348-8311-9290BB324794}">
      <dgm:prSet/>
      <dgm:spPr/>
      <dgm:t>
        <a:bodyPr/>
        <a:lstStyle/>
        <a:p>
          <a:endParaRPr kumimoji="1" lang="ja-JP" altLang="en-US"/>
        </a:p>
      </dgm:t>
    </dgm:pt>
    <dgm:pt modelId="{36246AA0-BD2C-4A10-8FCA-2BD1F08A0A3F}">
      <dgm:prSet/>
      <dgm:spPr/>
      <dgm:t>
        <a:bodyPr/>
        <a:lstStyle/>
        <a:p>
          <a:r>
            <a:rPr kumimoji="1" lang="ja-JP" altLang="en-US" dirty="0" smtClean="0"/>
            <a:t>胸骨圧迫</a:t>
          </a:r>
          <a:endParaRPr kumimoji="1" lang="ja-JP" altLang="en-US" dirty="0"/>
        </a:p>
      </dgm:t>
    </dgm:pt>
    <dgm:pt modelId="{20F1FFB6-8317-433F-9E23-29A01021071F}" type="parTrans" cxnId="{EA4F0F02-07D7-4DC2-8E35-0D98945AF9B9}">
      <dgm:prSet/>
      <dgm:spPr/>
      <dgm:t>
        <a:bodyPr/>
        <a:lstStyle/>
        <a:p>
          <a:endParaRPr kumimoji="1" lang="ja-JP" altLang="en-US"/>
        </a:p>
      </dgm:t>
    </dgm:pt>
    <dgm:pt modelId="{246D3166-69FA-4E6E-8F57-C54B144906FD}" type="sibTrans" cxnId="{EA4F0F02-07D7-4DC2-8E35-0D98945AF9B9}">
      <dgm:prSet/>
      <dgm:spPr/>
      <dgm:t>
        <a:bodyPr/>
        <a:lstStyle/>
        <a:p>
          <a:endParaRPr kumimoji="1" lang="ja-JP" altLang="en-US"/>
        </a:p>
      </dgm:t>
    </dgm:pt>
    <dgm:pt modelId="{F993DAA5-8BAD-4D7C-8991-27E829CE8209}">
      <dgm:prSet/>
      <dgm:spPr/>
      <dgm:t>
        <a:bodyPr/>
        <a:lstStyle/>
        <a:p>
          <a:r>
            <a:rPr kumimoji="1" lang="ja-JP" altLang="en-US" dirty="0" smtClean="0"/>
            <a:t>人工呼吸</a:t>
          </a:r>
          <a:endParaRPr kumimoji="1" lang="ja-JP" altLang="en-US" dirty="0"/>
        </a:p>
      </dgm:t>
    </dgm:pt>
    <dgm:pt modelId="{40FC9841-D43B-47F4-A02B-79261805A44B}" type="parTrans" cxnId="{5BC08212-16E1-4D92-B4E5-7F795BD15169}">
      <dgm:prSet/>
      <dgm:spPr/>
      <dgm:t>
        <a:bodyPr/>
        <a:lstStyle/>
        <a:p>
          <a:endParaRPr kumimoji="1" lang="ja-JP" altLang="en-US"/>
        </a:p>
      </dgm:t>
    </dgm:pt>
    <dgm:pt modelId="{A3754B65-D265-4256-9368-ACFFB9B2B2F5}" type="sibTrans" cxnId="{5BC08212-16E1-4D92-B4E5-7F795BD15169}">
      <dgm:prSet/>
      <dgm:spPr/>
      <dgm:t>
        <a:bodyPr/>
        <a:lstStyle/>
        <a:p>
          <a:endParaRPr kumimoji="1" lang="ja-JP" altLang="en-US"/>
        </a:p>
      </dgm:t>
    </dgm:pt>
    <dgm:pt modelId="{635288CF-487A-4CFE-82CF-B1CC5490073D}" type="pres">
      <dgm:prSet presAssocID="{24C3F479-A2F4-4FD5-BF47-4F9A882D6138}" presName="hierChild1" presStyleCnt="0">
        <dgm:presLayoutVars>
          <dgm:chPref val="1"/>
          <dgm:dir/>
          <dgm:animOne val="branch"/>
          <dgm:animLvl val="lvl"/>
          <dgm:resizeHandles/>
        </dgm:presLayoutVars>
      </dgm:prSet>
      <dgm:spPr/>
      <dgm:t>
        <a:bodyPr/>
        <a:lstStyle/>
        <a:p>
          <a:endParaRPr kumimoji="1" lang="ja-JP" altLang="en-US"/>
        </a:p>
      </dgm:t>
    </dgm:pt>
    <dgm:pt modelId="{5F7203B7-9DF0-4263-8A1A-EAACD61B6FFF}" type="pres">
      <dgm:prSet presAssocID="{CE641DB9-68B8-4D16-962F-82E4EAF4F0EF}" presName="hierRoot1" presStyleCnt="0"/>
      <dgm:spPr/>
    </dgm:pt>
    <dgm:pt modelId="{5C79F760-02AF-47A5-90CC-77C0B78FA201}" type="pres">
      <dgm:prSet presAssocID="{CE641DB9-68B8-4D16-962F-82E4EAF4F0EF}" presName="composite" presStyleCnt="0"/>
      <dgm:spPr/>
    </dgm:pt>
    <dgm:pt modelId="{0213D452-4E8C-422A-BD11-F40BF08BECC8}" type="pres">
      <dgm:prSet presAssocID="{CE641DB9-68B8-4D16-962F-82E4EAF4F0EF}" presName="background" presStyleLbl="node0" presStyleIdx="0" presStyleCnt="1"/>
      <dgm:spPr/>
    </dgm:pt>
    <dgm:pt modelId="{65120BF0-99CB-44C5-95E5-450F7D35247E}" type="pres">
      <dgm:prSet presAssocID="{CE641DB9-68B8-4D16-962F-82E4EAF4F0EF}" presName="text" presStyleLbl="fgAcc0" presStyleIdx="0" presStyleCnt="1" custScaleX="172878">
        <dgm:presLayoutVars>
          <dgm:chPref val="3"/>
        </dgm:presLayoutVars>
      </dgm:prSet>
      <dgm:spPr/>
      <dgm:t>
        <a:bodyPr/>
        <a:lstStyle/>
        <a:p>
          <a:endParaRPr kumimoji="1" lang="ja-JP" altLang="en-US"/>
        </a:p>
      </dgm:t>
    </dgm:pt>
    <dgm:pt modelId="{531E4F28-FF68-4526-892B-F228E4479481}" type="pres">
      <dgm:prSet presAssocID="{CE641DB9-68B8-4D16-962F-82E4EAF4F0EF}" presName="hierChild2" presStyleCnt="0"/>
      <dgm:spPr/>
    </dgm:pt>
    <dgm:pt modelId="{186336BD-C10C-4E91-A12F-D31D320DD629}" type="pres">
      <dgm:prSet presAssocID="{6CDD6597-9561-4720-B073-C8BB1A83E193}" presName="Name10" presStyleLbl="parChTrans1D2" presStyleIdx="0" presStyleCnt="2"/>
      <dgm:spPr/>
      <dgm:t>
        <a:bodyPr/>
        <a:lstStyle/>
        <a:p>
          <a:endParaRPr kumimoji="1" lang="ja-JP" altLang="en-US"/>
        </a:p>
      </dgm:t>
    </dgm:pt>
    <dgm:pt modelId="{5C73E0CA-5253-44B7-8A4A-32B9A91D522A}" type="pres">
      <dgm:prSet presAssocID="{B2F63D45-1508-4B6A-BE0D-99074EE9C4D4}" presName="hierRoot2" presStyleCnt="0"/>
      <dgm:spPr/>
    </dgm:pt>
    <dgm:pt modelId="{7EE72F2F-512B-4C31-BD02-5C54C43EC28D}" type="pres">
      <dgm:prSet presAssocID="{B2F63D45-1508-4B6A-BE0D-99074EE9C4D4}" presName="composite2" presStyleCnt="0"/>
      <dgm:spPr/>
    </dgm:pt>
    <dgm:pt modelId="{E2643398-E61C-49FB-96F5-3072696E5226}" type="pres">
      <dgm:prSet presAssocID="{B2F63D45-1508-4B6A-BE0D-99074EE9C4D4}" presName="background2" presStyleLbl="node2" presStyleIdx="0" presStyleCnt="2"/>
      <dgm:spPr/>
    </dgm:pt>
    <dgm:pt modelId="{C4DDC02C-B23F-4B9C-9FCC-BD99D1B3B114}" type="pres">
      <dgm:prSet presAssocID="{B2F63D45-1508-4B6A-BE0D-99074EE9C4D4}" presName="text2" presStyleLbl="fgAcc2" presStyleIdx="0" presStyleCnt="2" custScaleX="215341">
        <dgm:presLayoutVars>
          <dgm:chPref val="3"/>
        </dgm:presLayoutVars>
      </dgm:prSet>
      <dgm:spPr/>
      <dgm:t>
        <a:bodyPr/>
        <a:lstStyle/>
        <a:p>
          <a:endParaRPr kumimoji="1" lang="ja-JP" altLang="en-US"/>
        </a:p>
      </dgm:t>
    </dgm:pt>
    <dgm:pt modelId="{B62265A8-64B0-445A-9555-31F38D6DF3BF}" type="pres">
      <dgm:prSet presAssocID="{B2F63D45-1508-4B6A-BE0D-99074EE9C4D4}" presName="hierChild3" presStyleCnt="0"/>
      <dgm:spPr/>
    </dgm:pt>
    <dgm:pt modelId="{86BB0308-CFAD-42F7-B417-7D97300D7D81}" type="pres">
      <dgm:prSet presAssocID="{88F1DA93-2E36-4C7D-B326-AC55F5CF3D77}" presName="Name17" presStyleLbl="parChTrans1D3" presStyleIdx="0" presStyleCnt="3"/>
      <dgm:spPr/>
      <dgm:t>
        <a:bodyPr/>
        <a:lstStyle/>
        <a:p>
          <a:endParaRPr kumimoji="1" lang="ja-JP" altLang="en-US"/>
        </a:p>
      </dgm:t>
    </dgm:pt>
    <dgm:pt modelId="{16CB4827-5471-4E60-872D-B25362F7EC61}" type="pres">
      <dgm:prSet presAssocID="{E6135A0C-E09D-40C2-BBB3-C5E4D620AD0C}" presName="hierRoot3" presStyleCnt="0"/>
      <dgm:spPr/>
    </dgm:pt>
    <dgm:pt modelId="{49578A5F-5BAF-4CF0-8029-4F92ECF79E6D}" type="pres">
      <dgm:prSet presAssocID="{E6135A0C-E09D-40C2-BBB3-C5E4D620AD0C}" presName="composite3" presStyleCnt="0"/>
      <dgm:spPr/>
    </dgm:pt>
    <dgm:pt modelId="{B45CFB5D-B150-42B1-B7E9-0057D2146621}" type="pres">
      <dgm:prSet presAssocID="{E6135A0C-E09D-40C2-BBB3-C5E4D620AD0C}" presName="background3" presStyleLbl="node3" presStyleIdx="0" presStyleCnt="3"/>
      <dgm:spPr/>
    </dgm:pt>
    <dgm:pt modelId="{6EEA66F1-1CA4-453E-ACDB-032B3D023223}" type="pres">
      <dgm:prSet presAssocID="{E6135A0C-E09D-40C2-BBB3-C5E4D620AD0C}" presName="text3" presStyleLbl="fgAcc3" presStyleIdx="0" presStyleCnt="3">
        <dgm:presLayoutVars>
          <dgm:chPref val="3"/>
        </dgm:presLayoutVars>
      </dgm:prSet>
      <dgm:spPr/>
      <dgm:t>
        <a:bodyPr/>
        <a:lstStyle/>
        <a:p>
          <a:endParaRPr kumimoji="1" lang="ja-JP" altLang="en-US"/>
        </a:p>
      </dgm:t>
    </dgm:pt>
    <dgm:pt modelId="{72FCD524-2A3B-43F5-80CF-502742A5DDDB}" type="pres">
      <dgm:prSet presAssocID="{E6135A0C-E09D-40C2-BBB3-C5E4D620AD0C}" presName="hierChild4" presStyleCnt="0"/>
      <dgm:spPr/>
    </dgm:pt>
    <dgm:pt modelId="{233B0949-8010-4ABD-91BA-DC5D4BA2CED0}" type="pres">
      <dgm:prSet presAssocID="{20F1FFB6-8317-433F-9E23-29A01021071F}" presName="Name23" presStyleLbl="parChTrans1D4" presStyleIdx="0" presStyleCnt="2"/>
      <dgm:spPr/>
      <dgm:t>
        <a:bodyPr/>
        <a:lstStyle/>
        <a:p>
          <a:endParaRPr kumimoji="1" lang="ja-JP" altLang="en-US"/>
        </a:p>
      </dgm:t>
    </dgm:pt>
    <dgm:pt modelId="{64BA4F66-CEF2-49A0-9CD2-036B8821134F}" type="pres">
      <dgm:prSet presAssocID="{36246AA0-BD2C-4A10-8FCA-2BD1F08A0A3F}" presName="hierRoot4" presStyleCnt="0"/>
      <dgm:spPr/>
    </dgm:pt>
    <dgm:pt modelId="{361C4A9B-4C4D-4815-A0B6-309C41EB3079}" type="pres">
      <dgm:prSet presAssocID="{36246AA0-BD2C-4A10-8FCA-2BD1F08A0A3F}" presName="composite4" presStyleCnt="0"/>
      <dgm:spPr/>
    </dgm:pt>
    <dgm:pt modelId="{C4E0141B-8F00-4733-85A9-F9C42963C0F7}" type="pres">
      <dgm:prSet presAssocID="{36246AA0-BD2C-4A10-8FCA-2BD1F08A0A3F}" presName="background4" presStyleLbl="node4" presStyleIdx="0" presStyleCnt="2"/>
      <dgm:spPr/>
    </dgm:pt>
    <dgm:pt modelId="{0FE65B65-0905-41DF-8117-609212F44E2B}" type="pres">
      <dgm:prSet presAssocID="{36246AA0-BD2C-4A10-8FCA-2BD1F08A0A3F}" presName="text4" presStyleLbl="fgAcc4" presStyleIdx="0" presStyleCnt="2">
        <dgm:presLayoutVars>
          <dgm:chPref val="3"/>
        </dgm:presLayoutVars>
      </dgm:prSet>
      <dgm:spPr/>
      <dgm:t>
        <a:bodyPr/>
        <a:lstStyle/>
        <a:p>
          <a:endParaRPr kumimoji="1" lang="ja-JP" altLang="en-US"/>
        </a:p>
      </dgm:t>
    </dgm:pt>
    <dgm:pt modelId="{BA0D733E-016A-4C70-B4B8-FC0EA683A6CB}" type="pres">
      <dgm:prSet presAssocID="{36246AA0-BD2C-4A10-8FCA-2BD1F08A0A3F}" presName="hierChild5" presStyleCnt="0"/>
      <dgm:spPr/>
    </dgm:pt>
    <dgm:pt modelId="{B799E60D-1A3A-4E33-8E45-38E5173D8187}" type="pres">
      <dgm:prSet presAssocID="{40FC9841-D43B-47F4-A02B-79261805A44B}" presName="Name23" presStyleLbl="parChTrans1D4" presStyleIdx="1" presStyleCnt="2"/>
      <dgm:spPr/>
      <dgm:t>
        <a:bodyPr/>
        <a:lstStyle/>
        <a:p>
          <a:endParaRPr kumimoji="1" lang="ja-JP" altLang="en-US"/>
        </a:p>
      </dgm:t>
    </dgm:pt>
    <dgm:pt modelId="{9947A62F-5C89-424E-9D85-BCBBBBF00D7B}" type="pres">
      <dgm:prSet presAssocID="{F993DAA5-8BAD-4D7C-8991-27E829CE8209}" presName="hierRoot4" presStyleCnt="0"/>
      <dgm:spPr/>
    </dgm:pt>
    <dgm:pt modelId="{419D57B7-6273-4BEB-8CD1-BBB0F89ACD62}" type="pres">
      <dgm:prSet presAssocID="{F993DAA5-8BAD-4D7C-8991-27E829CE8209}" presName="composite4" presStyleCnt="0"/>
      <dgm:spPr/>
    </dgm:pt>
    <dgm:pt modelId="{ACA01DA5-1E3D-4313-8B65-7DFD39917070}" type="pres">
      <dgm:prSet presAssocID="{F993DAA5-8BAD-4D7C-8991-27E829CE8209}" presName="background4" presStyleLbl="node4" presStyleIdx="1" presStyleCnt="2"/>
      <dgm:spPr/>
    </dgm:pt>
    <dgm:pt modelId="{8F5C6824-A09E-4E38-B179-B7BBD5B342D7}" type="pres">
      <dgm:prSet presAssocID="{F993DAA5-8BAD-4D7C-8991-27E829CE8209}" presName="text4" presStyleLbl="fgAcc4" presStyleIdx="1" presStyleCnt="2">
        <dgm:presLayoutVars>
          <dgm:chPref val="3"/>
        </dgm:presLayoutVars>
      </dgm:prSet>
      <dgm:spPr/>
      <dgm:t>
        <a:bodyPr/>
        <a:lstStyle/>
        <a:p>
          <a:endParaRPr kumimoji="1" lang="ja-JP" altLang="en-US"/>
        </a:p>
      </dgm:t>
    </dgm:pt>
    <dgm:pt modelId="{2865B954-6784-4A35-9AA2-04DD54165E9A}" type="pres">
      <dgm:prSet presAssocID="{F993DAA5-8BAD-4D7C-8991-27E829CE8209}" presName="hierChild5" presStyleCnt="0"/>
      <dgm:spPr/>
    </dgm:pt>
    <dgm:pt modelId="{6D092E89-F196-4039-81C8-3A57924B9DBE}" type="pres">
      <dgm:prSet presAssocID="{80AF1C8B-1447-4054-879C-3E765D77027D}" presName="Name17" presStyleLbl="parChTrans1D3" presStyleIdx="1" presStyleCnt="3"/>
      <dgm:spPr/>
      <dgm:t>
        <a:bodyPr/>
        <a:lstStyle/>
        <a:p>
          <a:endParaRPr kumimoji="1" lang="ja-JP" altLang="en-US"/>
        </a:p>
      </dgm:t>
    </dgm:pt>
    <dgm:pt modelId="{ADF8AA53-1545-4ACC-9B31-FA556308A904}" type="pres">
      <dgm:prSet presAssocID="{97B20FE0-9E8D-4BA7-A3FB-80C7F9C8B4D2}" presName="hierRoot3" presStyleCnt="0"/>
      <dgm:spPr/>
    </dgm:pt>
    <dgm:pt modelId="{8144E042-E1D8-4BDD-8B9F-E1145BD58156}" type="pres">
      <dgm:prSet presAssocID="{97B20FE0-9E8D-4BA7-A3FB-80C7F9C8B4D2}" presName="composite3" presStyleCnt="0"/>
      <dgm:spPr/>
    </dgm:pt>
    <dgm:pt modelId="{91C3BA19-86D0-4C61-8CFC-5A4FE1CEB494}" type="pres">
      <dgm:prSet presAssocID="{97B20FE0-9E8D-4BA7-A3FB-80C7F9C8B4D2}" presName="background3" presStyleLbl="node3" presStyleIdx="1" presStyleCnt="3"/>
      <dgm:spPr/>
    </dgm:pt>
    <dgm:pt modelId="{DD738B76-5A18-41D1-B821-D14F2DB2192E}" type="pres">
      <dgm:prSet presAssocID="{97B20FE0-9E8D-4BA7-A3FB-80C7F9C8B4D2}" presName="text3" presStyleLbl="fgAcc3" presStyleIdx="1" presStyleCnt="3">
        <dgm:presLayoutVars>
          <dgm:chPref val="3"/>
        </dgm:presLayoutVars>
      </dgm:prSet>
      <dgm:spPr/>
      <dgm:t>
        <a:bodyPr/>
        <a:lstStyle/>
        <a:p>
          <a:endParaRPr kumimoji="1" lang="ja-JP" altLang="en-US"/>
        </a:p>
      </dgm:t>
    </dgm:pt>
    <dgm:pt modelId="{A8D5D8FC-113B-4062-9B9A-E5B537C34F1A}" type="pres">
      <dgm:prSet presAssocID="{97B20FE0-9E8D-4BA7-A3FB-80C7F9C8B4D2}" presName="hierChild4" presStyleCnt="0"/>
      <dgm:spPr/>
    </dgm:pt>
    <dgm:pt modelId="{17584A7E-BFD3-4277-9CD2-96865ABAB565}" type="pres">
      <dgm:prSet presAssocID="{6B51FBA7-740A-434B-9AA1-C6777264D393}" presName="Name17" presStyleLbl="parChTrans1D3" presStyleIdx="2" presStyleCnt="3"/>
      <dgm:spPr/>
      <dgm:t>
        <a:bodyPr/>
        <a:lstStyle/>
        <a:p>
          <a:endParaRPr kumimoji="1" lang="ja-JP" altLang="en-US"/>
        </a:p>
      </dgm:t>
    </dgm:pt>
    <dgm:pt modelId="{E157FA45-F669-4258-BD67-AEEBD9DBAB59}" type="pres">
      <dgm:prSet presAssocID="{9493271A-F678-43B1-82C9-C640EAA81A9F}" presName="hierRoot3" presStyleCnt="0"/>
      <dgm:spPr/>
    </dgm:pt>
    <dgm:pt modelId="{7AB26888-10E3-49F7-ABF6-E533D3707F9B}" type="pres">
      <dgm:prSet presAssocID="{9493271A-F678-43B1-82C9-C640EAA81A9F}" presName="composite3" presStyleCnt="0"/>
      <dgm:spPr/>
    </dgm:pt>
    <dgm:pt modelId="{0AF5AF1E-E8CF-473B-91BF-900903009E50}" type="pres">
      <dgm:prSet presAssocID="{9493271A-F678-43B1-82C9-C640EAA81A9F}" presName="background3" presStyleLbl="node3" presStyleIdx="2" presStyleCnt="3"/>
      <dgm:spPr/>
    </dgm:pt>
    <dgm:pt modelId="{43F6555F-5D9D-42D6-82D8-EF914E9D969D}" type="pres">
      <dgm:prSet presAssocID="{9493271A-F678-43B1-82C9-C640EAA81A9F}" presName="text3" presStyleLbl="fgAcc3" presStyleIdx="2" presStyleCnt="3" custScaleX="159748">
        <dgm:presLayoutVars>
          <dgm:chPref val="3"/>
        </dgm:presLayoutVars>
      </dgm:prSet>
      <dgm:spPr/>
      <dgm:t>
        <a:bodyPr/>
        <a:lstStyle/>
        <a:p>
          <a:endParaRPr kumimoji="1" lang="ja-JP" altLang="en-US"/>
        </a:p>
      </dgm:t>
    </dgm:pt>
    <dgm:pt modelId="{76FB5D82-07B0-49B4-8FFF-F7BED7A9BF4D}" type="pres">
      <dgm:prSet presAssocID="{9493271A-F678-43B1-82C9-C640EAA81A9F}" presName="hierChild4" presStyleCnt="0"/>
      <dgm:spPr/>
    </dgm:pt>
    <dgm:pt modelId="{5F6C6F49-82C9-417F-8899-7246DEF9658E}" type="pres">
      <dgm:prSet presAssocID="{6ED433BB-0AD4-409C-96C5-6EF5781916E8}" presName="Name10" presStyleLbl="parChTrans1D2" presStyleIdx="1" presStyleCnt="2"/>
      <dgm:spPr/>
      <dgm:t>
        <a:bodyPr/>
        <a:lstStyle/>
        <a:p>
          <a:endParaRPr kumimoji="1" lang="ja-JP" altLang="en-US"/>
        </a:p>
      </dgm:t>
    </dgm:pt>
    <dgm:pt modelId="{1A78BD40-2734-4BB8-BBA4-403D75B45C73}" type="pres">
      <dgm:prSet presAssocID="{3C70539D-A755-4A57-8BE0-858277213F98}" presName="hierRoot2" presStyleCnt="0"/>
      <dgm:spPr/>
    </dgm:pt>
    <dgm:pt modelId="{92CBC522-40E9-4333-9CB0-BA64DC43B8EE}" type="pres">
      <dgm:prSet presAssocID="{3C70539D-A755-4A57-8BE0-858277213F98}" presName="composite2" presStyleCnt="0"/>
      <dgm:spPr/>
    </dgm:pt>
    <dgm:pt modelId="{77F93740-F784-4130-B3F2-94151E3BA30A}" type="pres">
      <dgm:prSet presAssocID="{3C70539D-A755-4A57-8BE0-858277213F98}" presName="background2" presStyleLbl="node2" presStyleIdx="1" presStyleCnt="2"/>
      <dgm:spPr/>
    </dgm:pt>
    <dgm:pt modelId="{5739A098-FE66-43D9-AEB1-0ED87100B5FD}" type="pres">
      <dgm:prSet presAssocID="{3C70539D-A755-4A57-8BE0-858277213F98}" presName="text2" presStyleLbl="fgAcc2" presStyleIdx="1" presStyleCnt="2" custScaleX="199638">
        <dgm:presLayoutVars>
          <dgm:chPref val="3"/>
        </dgm:presLayoutVars>
      </dgm:prSet>
      <dgm:spPr/>
      <dgm:t>
        <a:bodyPr/>
        <a:lstStyle/>
        <a:p>
          <a:endParaRPr kumimoji="1" lang="ja-JP" altLang="en-US"/>
        </a:p>
      </dgm:t>
    </dgm:pt>
    <dgm:pt modelId="{86F0E7A5-BA89-4CF7-8E05-A4C202CD0D4B}" type="pres">
      <dgm:prSet presAssocID="{3C70539D-A755-4A57-8BE0-858277213F98}" presName="hierChild3" presStyleCnt="0"/>
      <dgm:spPr/>
    </dgm:pt>
  </dgm:ptLst>
  <dgm:cxnLst>
    <dgm:cxn modelId="{A4A3E74A-ABD2-44BC-835B-01F260E3A187}" type="presOf" srcId="{6B51FBA7-740A-434B-9AA1-C6777264D393}" destId="{17584A7E-BFD3-4277-9CD2-96865ABAB565}" srcOrd="0" destOrd="0" presId="urn:microsoft.com/office/officeart/2005/8/layout/hierarchy1"/>
    <dgm:cxn modelId="{656CE2FB-87C3-440D-BF9F-94E9CE97B4D2}" srcId="{CE641DB9-68B8-4D16-962F-82E4EAF4F0EF}" destId="{3C70539D-A755-4A57-8BE0-858277213F98}" srcOrd="1" destOrd="0" parTransId="{6ED433BB-0AD4-409C-96C5-6EF5781916E8}" sibTransId="{553CB54F-9063-4331-BB36-5FF66ADE319B}"/>
    <dgm:cxn modelId="{E0614626-BCC5-4E17-B403-012F9EBB9547}" srcId="{24C3F479-A2F4-4FD5-BF47-4F9A882D6138}" destId="{CE641DB9-68B8-4D16-962F-82E4EAF4F0EF}" srcOrd="0" destOrd="0" parTransId="{B894B767-1A64-469D-9DAF-23512DF1E9F9}" sibTransId="{77B690A0-FC65-4B54-88AA-1B33565C2700}"/>
    <dgm:cxn modelId="{7BFD6278-29AC-4326-9F2F-1BE6FB5B3DA7}" type="presOf" srcId="{88F1DA93-2E36-4C7D-B326-AC55F5CF3D77}" destId="{86BB0308-CFAD-42F7-B417-7D97300D7D81}" srcOrd="0" destOrd="0" presId="urn:microsoft.com/office/officeart/2005/8/layout/hierarchy1"/>
    <dgm:cxn modelId="{37A5F5E6-7C0D-4073-81F5-F77EB066D5C0}" srcId="{B2F63D45-1508-4B6A-BE0D-99074EE9C4D4}" destId="{E6135A0C-E09D-40C2-BBB3-C5E4D620AD0C}" srcOrd="0" destOrd="0" parTransId="{88F1DA93-2E36-4C7D-B326-AC55F5CF3D77}" sibTransId="{99DF4898-C82F-47DD-A816-EE8E01943A40}"/>
    <dgm:cxn modelId="{BEA79A9B-99E1-4036-965A-E0DFFE452D85}" type="presOf" srcId="{6CDD6597-9561-4720-B073-C8BB1A83E193}" destId="{186336BD-C10C-4E91-A12F-D31D320DD629}" srcOrd="0" destOrd="0" presId="urn:microsoft.com/office/officeart/2005/8/layout/hierarchy1"/>
    <dgm:cxn modelId="{5DE40D73-7C4A-431A-8BFA-8D38A0169A2A}" type="presOf" srcId="{36246AA0-BD2C-4A10-8FCA-2BD1F08A0A3F}" destId="{0FE65B65-0905-41DF-8117-609212F44E2B}" srcOrd="0" destOrd="0" presId="urn:microsoft.com/office/officeart/2005/8/layout/hierarchy1"/>
    <dgm:cxn modelId="{DD662445-1295-4954-91DB-74C7B860DD87}" type="presOf" srcId="{3C70539D-A755-4A57-8BE0-858277213F98}" destId="{5739A098-FE66-43D9-AEB1-0ED87100B5FD}" srcOrd="0" destOrd="0" presId="urn:microsoft.com/office/officeart/2005/8/layout/hierarchy1"/>
    <dgm:cxn modelId="{B20C2EEE-6301-4CC1-9C2D-BE4D8CCA2466}" type="presOf" srcId="{20F1FFB6-8317-433F-9E23-29A01021071F}" destId="{233B0949-8010-4ABD-91BA-DC5D4BA2CED0}" srcOrd="0" destOrd="0" presId="urn:microsoft.com/office/officeart/2005/8/layout/hierarchy1"/>
    <dgm:cxn modelId="{CF59ABC3-7514-457E-AC32-2918E2B73DFD}" type="presOf" srcId="{F993DAA5-8BAD-4D7C-8991-27E829CE8209}" destId="{8F5C6824-A09E-4E38-B179-B7BBD5B342D7}" srcOrd="0" destOrd="0" presId="urn:microsoft.com/office/officeart/2005/8/layout/hierarchy1"/>
    <dgm:cxn modelId="{9798EBEA-748A-4680-BD95-A469DDA9E30B}" srcId="{B2F63D45-1508-4B6A-BE0D-99074EE9C4D4}" destId="{97B20FE0-9E8D-4BA7-A3FB-80C7F9C8B4D2}" srcOrd="1" destOrd="0" parTransId="{80AF1C8B-1447-4054-879C-3E765D77027D}" sibTransId="{E46492A7-B887-4F65-B389-DB06FED763F5}"/>
    <dgm:cxn modelId="{63C4DC7E-35DE-43F1-869E-261C190AAB18}" type="presOf" srcId="{E6135A0C-E09D-40C2-BBB3-C5E4D620AD0C}" destId="{6EEA66F1-1CA4-453E-ACDB-032B3D023223}" srcOrd="0" destOrd="0" presId="urn:microsoft.com/office/officeart/2005/8/layout/hierarchy1"/>
    <dgm:cxn modelId="{3AF4DC4D-F85C-46D6-9187-EE4DD07B4313}" type="presOf" srcId="{6ED433BB-0AD4-409C-96C5-6EF5781916E8}" destId="{5F6C6F49-82C9-417F-8899-7246DEF9658E}" srcOrd="0" destOrd="0" presId="urn:microsoft.com/office/officeart/2005/8/layout/hierarchy1"/>
    <dgm:cxn modelId="{729A091D-EED4-4EEF-A11E-5776E2FACA8A}" type="presOf" srcId="{97B20FE0-9E8D-4BA7-A3FB-80C7F9C8B4D2}" destId="{DD738B76-5A18-41D1-B821-D14F2DB2192E}" srcOrd="0" destOrd="0" presId="urn:microsoft.com/office/officeart/2005/8/layout/hierarchy1"/>
    <dgm:cxn modelId="{EA4F0F02-07D7-4DC2-8E35-0D98945AF9B9}" srcId="{E6135A0C-E09D-40C2-BBB3-C5E4D620AD0C}" destId="{36246AA0-BD2C-4A10-8FCA-2BD1F08A0A3F}" srcOrd="0" destOrd="0" parTransId="{20F1FFB6-8317-433F-9E23-29A01021071F}" sibTransId="{246D3166-69FA-4E6E-8F57-C54B144906FD}"/>
    <dgm:cxn modelId="{45CC2BF4-3DCD-4606-82F0-CCAD642EE256}" type="presOf" srcId="{B2F63D45-1508-4B6A-BE0D-99074EE9C4D4}" destId="{C4DDC02C-B23F-4B9C-9FCC-BD99D1B3B114}" srcOrd="0" destOrd="0" presId="urn:microsoft.com/office/officeart/2005/8/layout/hierarchy1"/>
    <dgm:cxn modelId="{E4AF6D0E-66F6-42D6-81D9-D71B9DF9F545}" type="presOf" srcId="{CE641DB9-68B8-4D16-962F-82E4EAF4F0EF}" destId="{65120BF0-99CB-44C5-95E5-450F7D35247E}" srcOrd="0" destOrd="0" presId="urn:microsoft.com/office/officeart/2005/8/layout/hierarchy1"/>
    <dgm:cxn modelId="{CC14EEB8-A33C-4BCE-BD59-34EFF2B86F39}" type="presOf" srcId="{80AF1C8B-1447-4054-879C-3E765D77027D}" destId="{6D092E89-F196-4039-81C8-3A57924B9DBE}" srcOrd="0" destOrd="0" presId="urn:microsoft.com/office/officeart/2005/8/layout/hierarchy1"/>
    <dgm:cxn modelId="{3A77F34B-38F0-4D7B-B19C-AFB7B8D689D8}" type="presOf" srcId="{9493271A-F678-43B1-82C9-C640EAA81A9F}" destId="{43F6555F-5D9D-42D6-82D8-EF914E9D969D}" srcOrd="0" destOrd="0" presId="urn:microsoft.com/office/officeart/2005/8/layout/hierarchy1"/>
    <dgm:cxn modelId="{60BE8E8A-D067-49DA-8F14-83C826B24A8F}" type="presOf" srcId="{40FC9841-D43B-47F4-A02B-79261805A44B}" destId="{B799E60D-1A3A-4E33-8E45-38E5173D8187}" srcOrd="0" destOrd="0" presId="urn:microsoft.com/office/officeart/2005/8/layout/hierarchy1"/>
    <dgm:cxn modelId="{5BC08212-16E1-4D92-B4E5-7F795BD15169}" srcId="{E6135A0C-E09D-40C2-BBB3-C5E4D620AD0C}" destId="{F993DAA5-8BAD-4D7C-8991-27E829CE8209}" srcOrd="1" destOrd="0" parTransId="{40FC9841-D43B-47F4-A02B-79261805A44B}" sibTransId="{A3754B65-D265-4256-9368-ACFFB9B2B2F5}"/>
    <dgm:cxn modelId="{7D803E02-7A30-4348-8311-9290BB324794}" srcId="{B2F63D45-1508-4B6A-BE0D-99074EE9C4D4}" destId="{9493271A-F678-43B1-82C9-C640EAA81A9F}" srcOrd="2" destOrd="0" parTransId="{6B51FBA7-740A-434B-9AA1-C6777264D393}" sibTransId="{63D60E01-A376-4563-8613-FBF9DE400FD4}"/>
    <dgm:cxn modelId="{7F026725-A7BE-4E21-A782-41EEDAD4DCB5}" type="presOf" srcId="{24C3F479-A2F4-4FD5-BF47-4F9A882D6138}" destId="{635288CF-487A-4CFE-82CF-B1CC5490073D}" srcOrd="0" destOrd="0" presId="urn:microsoft.com/office/officeart/2005/8/layout/hierarchy1"/>
    <dgm:cxn modelId="{E19B6FA6-6DBF-4F26-B3CD-AC9AB1DE4B02}" srcId="{CE641DB9-68B8-4D16-962F-82E4EAF4F0EF}" destId="{B2F63D45-1508-4B6A-BE0D-99074EE9C4D4}" srcOrd="0" destOrd="0" parTransId="{6CDD6597-9561-4720-B073-C8BB1A83E193}" sibTransId="{24374AE2-D464-4928-8DF6-B911D4BA6CEE}"/>
    <dgm:cxn modelId="{962B2A0F-8674-4BBE-9A53-2C923A033099}" type="presParOf" srcId="{635288CF-487A-4CFE-82CF-B1CC5490073D}" destId="{5F7203B7-9DF0-4263-8A1A-EAACD61B6FFF}" srcOrd="0" destOrd="0" presId="urn:microsoft.com/office/officeart/2005/8/layout/hierarchy1"/>
    <dgm:cxn modelId="{99EC3E7D-213E-4D48-86D1-6F554AC70403}" type="presParOf" srcId="{5F7203B7-9DF0-4263-8A1A-EAACD61B6FFF}" destId="{5C79F760-02AF-47A5-90CC-77C0B78FA201}" srcOrd="0" destOrd="0" presId="urn:microsoft.com/office/officeart/2005/8/layout/hierarchy1"/>
    <dgm:cxn modelId="{85D5BD79-3EB0-413F-BFB7-0CDC76DCE38B}" type="presParOf" srcId="{5C79F760-02AF-47A5-90CC-77C0B78FA201}" destId="{0213D452-4E8C-422A-BD11-F40BF08BECC8}" srcOrd="0" destOrd="0" presId="urn:microsoft.com/office/officeart/2005/8/layout/hierarchy1"/>
    <dgm:cxn modelId="{7623A4B1-B1EC-4E1F-AD8E-01712EC31E27}" type="presParOf" srcId="{5C79F760-02AF-47A5-90CC-77C0B78FA201}" destId="{65120BF0-99CB-44C5-95E5-450F7D35247E}" srcOrd="1" destOrd="0" presId="urn:microsoft.com/office/officeart/2005/8/layout/hierarchy1"/>
    <dgm:cxn modelId="{978A667D-B874-4CEB-8C96-18E6F2C14EB6}" type="presParOf" srcId="{5F7203B7-9DF0-4263-8A1A-EAACD61B6FFF}" destId="{531E4F28-FF68-4526-892B-F228E4479481}" srcOrd="1" destOrd="0" presId="urn:microsoft.com/office/officeart/2005/8/layout/hierarchy1"/>
    <dgm:cxn modelId="{2E8A3A76-1347-4FA1-BA2C-4C9EEC8778D0}" type="presParOf" srcId="{531E4F28-FF68-4526-892B-F228E4479481}" destId="{186336BD-C10C-4E91-A12F-D31D320DD629}" srcOrd="0" destOrd="0" presId="urn:microsoft.com/office/officeart/2005/8/layout/hierarchy1"/>
    <dgm:cxn modelId="{C37C9200-F8CC-402A-B7EB-CFEEDBE337E2}" type="presParOf" srcId="{531E4F28-FF68-4526-892B-F228E4479481}" destId="{5C73E0CA-5253-44B7-8A4A-32B9A91D522A}" srcOrd="1" destOrd="0" presId="urn:microsoft.com/office/officeart/2005/8/layout/hierarchy1"/>
    <dgm:cxn modelId="{E5E6111B-26E9-4FCF-BD2B-06E5C3476D51}" type="presParOf" srcId="{5C73E0CA-5253-44B7-8A4A-32B9A91D522A}" destId="{7EE72F2F-512B-4C31-BD02-5C54C43EC28D}" srcOrd="0" destOrd="0" presId="urn:microsoft.com/office/officeart/2005/8/layout/hierarchy1"/>
    <dgm:cxn modelId="{0B3BAB30-C3D8-4E60-AD75-D1CDB959EBCF}" type="presParOf" srcId="{7EE72F2F-512B-4C31-BD02-5C54C43EC28D}" destId="{E2643398-E61C-49FB-96F5-3072696E5226}" srcOrd="0" destOrd="0" presId="urn:microsoft.com/office/officeart/2005/8/layout/hierarchy1"/>
    <dgm:cxn modelId="{B14C276B-12C1-412C-B66C-989C0596E493}" type="presParOf" srcId="{7EE72F2F-512B-4C31-BD02-5C54C43EC28D}" destId="{C4DDC02C-B23F-4B9C-9FCC-BD99D1B3B114}" srcOrd="1" destOrd="0" presId="urn:microsoft.com/office/officeart/2005/8/layout/hierarchy1"/>
    <dgm:cxn modelId="{FF93E3D2-1F52-431E-9357-4DAD6524F7D9}" type="presParOf" srcId="{5C73E0CA-5253-44B7-8A4A-32B9A91D522A}" destId="{B62265A8-64B0-445A-9555-31F38D6DF3BF}" srcOrd="1" destOrd="0" presId="urn:microsoft.com/office/officeart/2005/8/layout/hierarchy1"/>
    <dgm:cxn modelId="{6E88D6D7-4810-4E2B-958C-8EB8FDD313DE}" type="presParOf" srcId="{B62265A8-64B0-445A-9555-31F38D6DF3BF}" destId="{86BB0308-CFAD-42F7-B417-7D97300D7D81}" srcOrd="0" destOrd="0" presId="urn:microsoft.com/office/officeart/2005/8/layout/hierarchy1"/>
    <dgm:cxn modelId="{5B925502-4A7F-4EEE-8D60-E2A21BA6545B}" type="presParOf" srcId="{B62265A8-64B0-445A-9555-31F38D6DF3BF}" destId="{16CB4827-5471-4E60-872D-B25362F7EC61}" srcOrd="1" destOrd="0" presId="urn:microsoft.com/office/officeart/2005/8/layout/hierarchy1"/>
    <dgm:cxn modelId="{46455E5D-13DF-4C19-A40B-AB508AB60F56}" type="presParOf" srcId="{16CB4827-5471-4E60-872D-B25362F7EC61}" destId="{49578A5F-5BAF-4CF0-8029-4F92ECF79E6D}" srcOrd="0" destOrd="0" presId="urn:microsoft.com/office/officeart/2005/8/layout/hierarchy1"/>
    <dgm:cxn modelId="{A3F571A0-6649-4424-BAB3-D0C2CD818380}" type="presParOf" srcId="{49578A5F-5BAF-4CF0-8029-4F92ECF79E6D}" destId="{B45CFB5D-B150-42B1-B7E9-0057D2146621}" srcOrd="0" destOrd="0" presId="urn:microsoft.com/office/officeart/2005/8/layout/hierarchy1"/>
    <dgm:cxn modelId="{CC34CF2D-26AB-4C16-A96A-6300AA5262E3}" type="presParOf" srcId="{49578A5F-5BAF-4CF0-8029-4F92ECF79E6D}" destId="{6EEA66F1-1CA4-453E-ACDB-032B3D023223}" srcOrd="1" destOrd="0" presId="urn:microsoft.com/office/officeart/2005/8/layout/hierarchy1"/>
    <dgm:cxn modelId="{0260D44A-866F-45FC-B32A-E3265BBEBCC3}" type="presParOf" srcId="{16CB4827-5471-4E60-872D-B25362F7EC61}" destId="{72FCD524-2A3B-43F5-80CF-502742A5DDDB}" srcOrd="1" destOrd="0" presId="urn:microsoft.com/office/officeart/2005/8/layout/hierarchy1"/>
    <dgm:cxn modelId="{51A858F9-BC49-458F-BCD7-5D1CCE9614A5}" type="presParOf" srcId="{72FCD524-2A3B-43F5-80CF-502742A5DDDB}" destId="{233B0949-8010-4ABD-91BA-DC5D4BA2CED0}" srcOrd="0" destOrd="0" presId="urn:microsoft.com/office/officeart/2005/8/layout/hierarchy1"/>
    <dgm:cxn modelId="{1C173E51-9398-42C6-932C-C853F97CE161}" type="presParOf" srcId="{72FCD524-2A3B-43F5-80CF-502742A5DDDB}" destId="{64BA4F66-CEF2-49A0-9CD2-036B8821134F}" srcOrd="1" destOrd="0" presId="urn:microsoft.com/office/officeart/2005/8/layout/hierarchy1"/>
    <dgm:cxn modelId="{B2DE5F79-BACE-4D2E-B8C0-92603018EAFE}" type="presParOf" srcId="{64BA4F66-CEF2-49A0-9CD2-036B8821134F}" destId="{361C4A9B-4C4D-4815-A0B6-309C41EB3079}" srcOrd="0" destOrd="0" presId="urn:microsoft.com/office/officeart/2005/8/layout/hierarchy1"/>
    <dgm:cxn modelId="{BCD36FDA-8BB2-497E-AF22-F96184D76FDC}" type="presParOf" srcId="{361C4A9B-4C4D-4815-A0B6-309C41EB3079}" destId="{C4E0141B-8F00-4733-85A9-F9C42963C0F7}" srcOrd="0" destOrd="0" presId="urn:microsoft.com/office/officeart/2005/8/layout/hierarchy1"/>
    <dgm:cxn modelId="{77295D21-7438-4BAA-9914-89B8B0491EA0}" type="presParOf" srcId="{361C4A9B-4C4D-4815-A0B6-309C41EB3079}" destId="{0FE65B65-0905-41DF-8117-609212F44E2B}" srcOrd="1" destOrd="0" presId="urn:microsoft.com/office/officeart/2005/8/layout/hierarchy1"/>
    <dgm:cxn modelId="{472F737D-B0DA-4A7C-A5CB-39DF6EBB3314}" type="presParOf" srcId="{64BA4F66-CEF2-49A0-9CD2-036B8821134F}" destId="{BA0D733E-016A-4C70-B4B8-FC0EA683A6CB}" srcOrd="1" destOrd="0" presId="urn:microsoft.com/office/officeart/2005/8/layout/hierarchy1"/>
    <dgm:cxn modelId="{A633E939-04A8-4184-8371-AE920AF59472}" type="presParOf" srcId="{72FCD524-2A3B-43F5-80CF-502742A5DDDB}" destId="{B799E60D-1A3A-4E33-8E45-38E5173D8187}" srcOrd="2" destOrd="0" presId="urn:microsoft.com/office/officeart/2005/8/layout/hierarchy1"/>
    <dgm:cxn modelId="{B835B93B-2EFC-4BCA-AA99-AADB4B040300}" type="presParOf" srcId="{72FCD524-2A3B-43F5-80CF-502742A5DDDB}" destId="{9947A62F-5C89-424E-9D85-BCBBBBF00D7B}" srcOrd="3" destOrd="0" presId="urn:microsoft.com/office/officeart/2005/8/layout/hierarchy1"/>
    <dgm:cxn modelId="{AE69B1A1-E84F-40F2-BDA3-FECAAEE1BAD8}" type="presParOf" srcId="{9947A62F-5C89-424E-9D85-BCBBBBF00D7B}" destId="{419D57B7-6273-4BEB-8CD1-BBB0F89ACD62}" srcOrd="0" destOrd="0" presId="urn:microsoft.com/office/officeart/2005/8/layout/hierarchy1"/>
    <dgm:cxn modelId="{353B7928-60D2-4337-AA11-75892A60C1F9}" type="presParOf" srcId="{419D57B7-6273-4BEB-8CD1-BBB0F89ACD62}" destId="{ACA01DA5-1E3D-4313-8B65-7DFD39917070}" srcOrd="0" destOrd="0" presId="urn:microsoft.com/office/officeart/2005/8/layout/hierarchy1"/>
    <dgm:cxn modelId="{A34E64F9-1E54-4EA5-BD26-0AF486D7C9CB}" type="presParOf" srcId="{419D57B7-6273-4BEB-8CD1-BBB0F89ACD62}" destId="{8F5C6824-A09E-4E38-B179-B7BBD5B342D7}" srcOrd="1" destOrd="0" presId="urn:microsoft.com/office/officeart/2005/8/layout/hierarchy1"/>
    <dgm:cxn modelId="{59206706-0307-44FA-BBA4-DF9D92663516}" type="presParOf" srcId="{9947A62F-5C89-424E-9D85-BCBBBBF00D7B}" destId="{2865B954-6784-4A35-9AA2-04DD54165E9A}" srcOrd="1" destOrd="0" presId="urn:microsoft.com/office/officeart/2005/8/layout/hierarchy1"/>
    <dgm:cxn modelId="{9581D962-CBD9-48C2-A85D-83D2283513EC}" type="presParOf" srcId="{B62265A8-64B0-445A-9555-31F38D6DF3BF}" destId="{6D092E89-F196-4039-81C8-3A57924B9DBE}" srcOrd="2" destOrd="0" presId="urn:microsoft.com/office/officeart/2005/8/layout/hierarchy1"/>
    <dgm:cxn modelId="{25ACFD45-323A-4260-BFC4-243875FD5AB1}" type="presParOf" srcId="{B62265A8-64B0-445A-9555-31F38D6DF3BF}" destId="{ADF8AA53-1545-4ACC-9B31-FA556308A904}" srcOrd="3" destOrd="0" presId="urn:microsoft.com/office/officeart/2005/8/layout/hierarchy1"/>
    <dgm:cxn modelId="{D4DDD0FE-7F43-4E8D-885D-E05A292CE782}" type="presParOf" srcId="{ADF8AA53-1545-4ACC-9B31-FA556308A904}" destId="{8144E042-E1D8-4BDD-8B9F-E1145BD58156}" srcOrd="0" destOrd="0" presId="urn:microsoft.com/office/officeart/2005/8/layout/hierarchy1"/>
    <dgm:cxn modelId="{1806DFD6-96DD-44AD-B5F6-C93FD7AEDE3B}" type="presParOf" srcId="{8144E042-E1D8-4BDD-8B9F-E1145BD58156}" destId="{91C3BA19-86D0-4C61-8CFC-5A4FE1CEB494}" srcOrd="0" destOrd="0" presId="urn:microsoft.com/office/officeart/2005/8/layout/hierarchy1"/>
    <dgm:cxn modelId="{E068CE03-23A8-404E-AF1E-A9E0D0639913}" type="presParOf" srcId="{8144E042-E1D8-4BDD-8B9F-E1145BD58156}" destId="{DD738B76-5A18-41D1-B821-D14F2DB2192E}" srcOrd="1" destOrd="0" presId="urn:microsoft.com/office/officeart/2005/8/layout/hierarchy1"/>
    <dgm:cxn modelId="{782AA1D3-7524-4E9E-88AD-A0789D6E84C7}" type="presParOf" srcId="{ADF8AA53-1545-4ACC-9B31-FA556308A904}" destId="{A8D5D8FC-113B-4062-9B9A-E5B537C34F1A}" srcOrd="1" destOrd="0" presId="urn:microsoft.com/office/officeart/2005/8/layout/hierarchy1"/>
    <dgm:cxn modelId="{C9143F9E-C5E2-4CB8-86E5-4887A75754DC}" type="presParOf" srcId="{B62265A8-64B0-445A-9555-31F38D6DF3BF}" destId="{17584A7E-BFD3-4277-9CD2-96865ABAB565}" srcOrd="4" destOrd="0" presId="urn:microsoft.com/office/officeart/2005/8/layout/hierarchy1"/>
    <dgm:cxn modelId="{3800BD1E-7E40-45C1-9B3C-07851B63D79B}" type="presParOf" srcId="{B62265A8-64B0-445A-9555-31F38D6DF3BF}" destId="{E157FA45-F669-4258-BD67-AEEBD9DBAB59}" srcOrd="5" destOrd="0" presId="urn:microsoft.com/office/officeart/2005/8/layout/hierarchy1"/>
    <dgm:cxn modelId="{A2350E8A-B520-4E6D-A123-39077A3D9F00}" type="presParOf" srcId="{E157FA45-F669-4258-BD67-AEEBD9DBAB59}" destId="{7AB26888-10E3-49F7-ABF6-E533D3707F9B}" srcOrd="0" destOrd="0" presId="urn:microsoft.com/office/officeart/2005/8/layout/hierarchy1"/>
    <dgm:cxn modelId="{4A3BE0CA-025B-43A3-A913-5C781066A2E5}" type="presParOf" srcId="{7AB26888-10E3-49F7-ABF6-E533D3707F9B}" destId="{0AF5AF1E-E8CF-473B-91BF-900903009E50}" srcOrd="0" destOrd="0" presId="urn:microsoft.com/office/officeart/2005/8/layout/hierarchy1"/>
    <dgm:cxn modelId="{D7A50CF6-578C-4615-A90B-30CCB28973FF}" type="presParOf" srcId="{7AB26888-10E3-49F7-ABF6-E533D3707F9B}" destId="{43F6555F-5D9D-42D6-82D8-EF914E9D969D}" srcOrd="1" destOrd="0" presId="urn:microsoft.com/office/officeart/2005/8/layout/hierarchy1"/>
    <dgm:cxn modelId="{B4F4A8E6-9809-4787-BC0B-19152A1B9E6B}" type="presParOf" srcId="{E157FA45-F669-4258-BD67-AEEBD9DBAB59}" destId="{76FB5D82-07B0-49B4-8FFF-F7BED7A9BF4D}" srcOrd="1" destOrd="0" presId="urn:microsoft.com/office/officeart/2005/8/layout/hierarchy1"/>
    <dgm:cxn modelId="{47AF65D3-1B95-4715-BEEC-8C1292D6D170}" type="presParOf" srcId="{531E4F28-FF68-4526-892B-F228E4479481}" destId="{5F6C6F49-82C9-417F-8899-7246DEF9658E}" srcOrd="2" destOrd="0" presId="urn:microsoft.com/office/officeart/2005/8/layout/hierarchy1"/>
    <dgm:cxn modelId="{08E2C78C-312A-4C59-AB5B-F6E67A7EF95E}" type="presParOf" srcId="{531E4F28-FF68-4526-892B-F228E4479481}" destId="{1A78BD40-2734-4BB8-BBA4-403D75B45C73}" srcOrd="3" destOrd="0" presId="urn:microsoft.com/office/officeart/2005/8/layout/hierarchy1"/>
    <dgm:cxn modelId="{68F84CE2-B58E-407B-9260-CDDA69C0927E}" type="presParOf" srcId="{1A78BD40-2734-4BB8-BBA4-403D75B45C73}" destId="{92CBC522-40E9-4333-9CB0-BA64DC43B8EE}" srcOrd="0" destOrd="0" presId="urn:microsoft.com/office/officeart/2005/8/layout/hierarchy1"/>
    <dgm:cxn modelId="{0206EB10-50B1-4E92-83E4-751AB553CBCA}" type="presParOf" srcId="{92CBC522-40E9-4333-9CB0-BA64DC43B8EE}" destId="{77F93740-F784-4130-B3F2-94151E3BA30A}" srcOrd="0" destOrd="0" presId="urn:microsoft.com/office/officeart/2005/8/layout/hierarchy1"/>
    <dgm:cxn modelId="{71447DA2-D586-4D97-B016-9A4F35533553}" type="presParOf" srcId="{92CBC522-40E9-4333-9CB0-BA64DC43B8EE}" destId="{5739A098-FE66-43D9-AEB1-0ED87100B5FD}" srcOrd="1" destOrd="0" presId="urn:microsoft.com/office/officeart/2005/8/layout/hierarchy1"/>
    <dgm:cxn modelId="{43C73EF4-4B1A-4D90-A3B7-DB651AE59020}" type="presParOf" srcId="{1A78BD40-2734-4BB8-BBA4-403D75B45C73}" destId="{86F0E7A5-BA89-4CF7-8E05-A4C202CD0D4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C6F49-82C9-417F-8899-7246DEF9658E}">
      <dsp:nvSpPr>
        <dsp:cNvPr id="0" name=""/>
        <dsp:cNvSpPr/>
      </dsp:nvSpPr>
      <dsp:spPr>
        <a:xfrm>
          <a:off x="3440957" y="1272253"/>
          <a:ext cx="1869410" cy="457719"/>
        </a:xfrm>
        <a:custGeom>
          <a:avLst/>
          <a:gdLst/>
          <a:ahLst/>
          <a:cxnLst/>
          <a:rect l="0" t="0" r="0" b="0"/>
          <a:pathLst>
            <a:path>
              <a:moveTo>
                <a:pt x="0" y="0"/>
              </a:moveTo>
              <a:lnTo>
                <a:pt x="0" y="311922"/>
              </a:lnTo>
              <a:lnTo>
                <a:pt x="1869410" y="311922"/>
              </a:lnTo>
              <a:lnTo>
                <a:pt x="1869410" y="4577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6336BD-C10C-4E91-A12F-D31D320DD629}">
      <dsp:nvSpPr>
        <dsp:cNvPr id="0" name=""/>
        <dsp:cNvSpPr/>
      </dsp:nvSpPr>
      <dsp:spPr>
        <a:xfrm>
          <a:off x="1695115" y="1272253"/>
          <a:ext cx="1745841" cy="457719"/>
        </a:xfrm>
        <a:custGeom>
          <a:avLst/>
          <a:gdLst/>
          <a:ahLst/>
          <a:cxnLst/>
          <a:rect l="0" t="0" r="0" b="0"/>
          <a:pathLst>
            <a:path>
              <a:moveTo>
                <a:pt x="1745841" y="0"/>
              </a:moveTo>
              <a:lnTo>
                <a:pt x="1745841" y="311922"/>
              </a:lnTo>
              <a:lnTo>
                <a:pt x="0" y="311922"/>
              </a:lnTo>
              <a:lnTo>
                <a:pt x="0" y="4577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13D452-4E8C-422A-BD11-F40BF08BECC8}">
      <dsp:nvSpPr>
        <dsp:cNvPr id="0" name=""/>
        <dsp:cNvSpPr/>
      </dsp:nvSpPr>
      <dsp:spPr>
        <a:xfrm>
          <a:off x="2080562" y="272876"/>
          <a:ext cx="2720790" cy="99937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120BF0-99CB-44C5-95E5-450F7D35247E}">
      <dsp:nvSpPr>
        <dsp:cNvPr id="0" name=""/>
        <dsp:cNvSpPr/>
      </dsp:nvSpPr>
      <dsp:spPr>
        <a:xfrm>
          <a:off x="2255431" y="439002"/>
          <a:ext cx="2720790" cy="99937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kumimoji="1" lang="ja-JP" altLang="en-US" sz="3400" kern="1200" dirty="0" smtClean="0"/>
            <a:t>救急蘇生法</a:t>
          </a:r>
          <a:endParaRPr kumimoji="1" lang="ja-JP" altLang="en-US" sz="3400" kern="1200" dirty="0"/>
        </a:p>
      </dsp:txBody>
      <dsp:txXfrm>
        <a:off x="2284702" y="468273"/>
        <a:ext cx="2662248" cy="940834"/>
      </dsp:txXfrm>
    </dsp:sp>
    <dsp:sp modelId="{E2643398-E61C-49FB-96F5-3072696E5226}">
      <dsp:nvSpPr>
        <dsp:cNvPr id="0" name=""/>
        <dsp:cNvSpPr/>
      </dsp:nvSpPr>
      <dsp:spPr>
        <a:xfrm>
          <a:off x="574" y="1729973"/>
          <a:ext cx="3389082" cy="99937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DDC02C-B23F-4B9C-9FCC-BD99D1B3B114}">
      <dsp:nvSpPr>
        <dsp:cNvPr id="0" name=""/>
        <dsp:cNvSpPr/>
      </dsp:nvSpPr>
      <dsp:spPr>
        <a:xfrm>
          <a:off x="175443" y="1896098"/>
          <a:ext cx="3389082" cy="99937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kumimoji="1" lang="ja-JP" altLang="en-US" sz="3400" kern="1200" dirty="0" smtClean="0"/>
            <a:t>一次救命処置</a:t>
          </a:r>
          <a:endParaRPr kumimoji="1" lang="ja-JP" altLang="en-US" sz="3400" kern="1200" dirty="0"/>
        </a:p>
      </dsp:txBody>
      <dsp:txXfrm>
        <a:off x="204714" y="1925369"/>
        <a:ext cx="3330540" cy="940834"/>
      </dsp:txXfrm>
    </dsp:sp>
    <dsp:sp modelId="{77F93740-F784-4130-B3F2-94151E3BA30A}">
      <dsp:nvSpPr>
        <dsp:cNvPr id="0" name=""/>
        <dsp:cNvSpPr/>
      </dsp:nvSpPr>
      <dsp:spPr>
        <a:xfrm>
          <a:off x="3739395" y="1729973"/>
          <a:ext cx="3141945" cy="99937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39A098-FE66-43D9-AEB1-0ED87100B5FD}">
      <dsp:nvSpPr>
        <dsp:cNvPr id="0" name=""/>
        <dsp:cNvSpPr/>
      </dsp:nvSpPr>
      <dsp:spPr>
        <a:xfrm>
          <a:off x="3914264" y="1896098"/>
          <a:ext cx="3141945" cy="99937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kumimoji="1" lang="ja-JP" altLang="en-US" sz="3400" kern="1200" dirty="0" smtClean="0"/>
            <a:t>ファーストエイド</a:t>
          </a:r>
          <a:endParaRPr kumimoji="1" lang="ja-JP" altLang="en-US" sz="3400" kern="1200" dirty="0"/>
        </a:p>
      </dsp:txBody>
      <dsp:txXfrm>
        <a:off x="3943535" y="1925369"/>
        <a:ext cx="3083403" cy="940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C6F49-82C9-417F-8899-7246DEF9658E}">
      <dsp:nvSpPr>
        <dsp:cNvPr id="0" name=""/>
        <dsp:cNvSpPr/>
      </dsp:nvSpPr>
      <dsp:spPr>
        <a:xfrm>
          <a:off x="4905563" y="833126"/>
          <a:ext cx="1554615" cy="380643"/>
        </a:xfrm>
        <a:custGeom>
          <a:avLst/>
          <a:gdLst/>
          <a:ahLst/>
          <a:cxnLst/>
          <a:rect l="0" t="0" r="0" b="0"/>
          <a:pathLst>
            <a:path>
              <a:moveTo>
                <a:pt x="0" y="0"/>
              </a:moveTo>
              <a:lnTo>
                <a:pt x="0" y="259397"/>
              </a:lnTo>
              <a:lnTo>
                <a:pt x="1554615" y="259397"/>
              </a:lnTo>
              <a:lnTo>
                <a:pt x="1554615" y="38064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584A7E-BFD3-4277-9CD2-96865ABAB565}">
      <dsp:nvSpPr>
        <dsp:cNvPr id="0" name=""/>
        <dsp:cNvSpPr/>
      </dsp:nvSpPr>
      <dsp:spPr>
        <a:xfrm>
          <a:off x="3453707" y="2044858"/>
          <a:ext cx="1599646" cy="380643"/>
        </a:xfrm>
        <a:custGeom>
          <a:avLst/>
          <a:gdLst/>
          <a:ahLst/>
          <a:cxnLst/>
          <a:rect l="0" t="0" r="0" b="0"/>
          <a:pathLst>
            <a:path>
              <a:moveTo>
                <a:pt x="0" y="0"/>
              </a:moveTo>
              <a:lnTo>
                <a:pt x="0" y="259397"/>
              </a:lnTo>
              <a:lnTo>
                <a:pt x="1599646" y="259397"/>
              </a:lnTo>
              <a:lnTo>
                <a:pt x="1599646" y="38064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092E89-F196-4039-81C8-3A57924B9DBE}">
      <dsp:nvSpPr>
        <dsp:cNvPr id="0" name=""/>
        <dsp:cNvSpPr/>
      </dsp:nvSpPr>
      <dsp:spPr>
        <a:xfrm>
          <a:off x="3062716" y="2044858"/>
          <a:ext cx="390991" cy="380643"/>
        </a:xfrm>
        <a:custGeom>
          <a:avLst/>
          <a:gdLst/>
          <a:ahLst/>
          <a:cxnLst/>
          <a:rect l="0" t="0" r="0" b="0"/>
          <a:pathLst>
            <a:path>
              <a:moveTo>
                <a:pt x="390991" y="0"/>
              </a:moveTo>
              <a:lnTo>
                <a:pt x="390991" y="259397"/>
              </a:lnTo>
              <a:lnTo>
                <a:pt x="0" y="259397"/>
              </a:lnTo>
              <a:lnTo>
                <a:pt x="0" y="38064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99E60D-1A3A-4E33-8E45-38E5173D8187}">
      <dsp:nvSpPr>
        <dsp:cNvPr id="0" name=""/>
        <dsp:cNvSpPr/>
      </dsp:nvSpPr>
      <dsp:spPr>
        <a:xfrm>
          <a:off x="1463070" y="3256590"/>
          <a:ext cx="799823" cy="380643"/>
        </a:xfrm>
        <a:custGeom>
          <a:avLst/>
          <a:gdLst/>
          <a:ahLst/>
          <a:cxnLst/>
          <a:rect l="0" t="0" r="0" b="0"/>
          <a:pathLst>
            <a:path>
              <a:moveTo>
                <a:pt x="0" y="0"/>
              </a:moveTo>
              <a:lnTo>
                <a:pt x="0" y="259397"/>
              </a:lnTo>
              <a:lnTo>
                <a:pt x="799823" y="259397"/>
              </a:lnTo>
              <a:lnTo>
                <a:pt x="799823" y="38064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3B0949-8010-4ABD-91BA-DC5D4BA2CED0}">
      <dsp:nvSpPr>
        <dsp:cNvPr id="0" name=""/>
        <dsp:cNvSpPr/>
      </dsp:nvSpPr>
      <dsp:spPr>
        <a:xfrm>
          <a:off x="663246" y="3256590"/>
          <a:ext cx="799823" cy="380643"/>
        </a:xfrm>
        <a:custGeom>
          <a:avLst/>
          <a:gdLst/>
          <a:ahLst/>
          <a:cxnLst/>
          <a:rect l="0" t="0" r="0" b="0"/>
          <a:pathLst>
            <a:path>
              <a:moveTo>
                <a:pt x="799823" y="0"/>
              </a:moveTo>
              <a:lnTo>
                <a:pt x="799823" y="259397"/>
              </a:lnTo>
              <a:lnTo>
                <a:pt x="0" y="259397"/>
              </a:lnTo>
              <a:lnTo>
                <a:pt x="0" y="38064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BB0308-CFAD-42F7-B417-7D97300D7D81}">
      <dsp:nvSpPr>
        <dsp:cNvPr id="0" name=""/>
        <dsp:cNvSpPr/>
      </dsp:nvSpPr>
      <dsp:spPr>
        <a:xfrm>
          <a:off x="1463070" y="2044858"/>
          <a:ext cx="1990637" cy="380643"/>
        </a:xfrm>
        <a:custGeom>
          <a:avLst/>
          <a:gdLst/>
          <a:ahLst/>
          <a:cxnLst/>
          <a:rect l="0" t="0" r="0" b="0"/>
          <a:pathLst>
            <a:path>
              <a:moveTo>
                <a:pt x="1990637" y="0"/>
              </a:moveTo>
              <a:lnTo>
                <a:pt x="1990637" y="259397"/>
              </a:lnTo>
              <a:lnTo>
                <a:pt x="0" y="259397"/>
              </a:lnTo>
              <a:lnTo>
                <a:pt x="0" y="38064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6336BD-C10C-4E91-A12F-D31D320DD629}">
      <dsp:nvSpPr>
        <dsp:cNvPr id="0" name=""/>
        <dsp:cNvSpPr/>
      </dsp:nvSpPr>
      <dsp:spPr>
        <a:xfrm>
          <a:off x="3453707" y="833126"/>
          <a:ext cx="1451855" cy="380643"/>
        </a:xfrm>
        <a:custGeom>
          <a:avLst/>
          <a:gdLst/>
          <a:ahLst/>
          <a:cxnLst/>
          <a:rect l="0" t="0" r="0" b="0"/>
          <a:pathLst>
            <a:path>
              <a:moveTo>
                <a:pt x="1451855" y="0"/>
              </a:moveTo>
              <a:lnTo>
                <a:pt x="1451855" y="259397"/>
              </a:lnTo>
              <a:lnTo>
                <a:pt x="0" y="259397"/>
              </a:lnTo>
              <a:lnTo>
                <a:pt x="0" y="38064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13D452-4E8C-422A-BD11-F40BF08BECC8}">
      <dsp:nvSpPr>
        <dsp:cNvPr id="0" name=""/>
        <dsp:cNvSpPr/>
      </dsp:nvSpPr>
      <dsp:spPr>
        <a:xfrm>
          <a:off x="3774248" y="2037"/>
          <a:ext cx="2262630" cy="831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120BF0-99CB-44C5-95E5-450F7D35247E}">
      <dsp:nvSpPr>
        <dsp:cNvPr id="0" name=""/>
        <dsp:cNvSpPr/>
      </dsp:nvSpPr>
      <dsp:spPr>
        <a:xfrm>
          <a:off x="3919670" y="140188"/>
          <a:ext cx="2262630" cy="8310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kern="1200" dirty="0" smtClean="0"/>
            <a:t>救急蘇生法</a:t>
          </a:r>
          <a:endParaRPr kumimoji="1" lang="ja-JP" altLang="en-US" sz="2100" kern="1200" dirty="0"/>
        </a:p>
      </dsp:txBody>
      <dsp:txXfrm>
        <a:off x="3944012" y="164530"/>
        <a:ext cx="2213946" cy="782405"/>
      </dsp:txXfrm>
    </dsp:sp>
    <dsp:sp modelId="{E2643398-E61C-49FB-96F5-3072696E5226}">
      <dsp:nvSpPr>
        <dsp:cNvPr id="0" name=""/>
        <dsp:cNvSpPr/>
      </dsp:nvSpPr>
      <dsp:spPr>
        <a:xfrm>
          <a:off x="2044514" y="1213769"/>
          <a:ext cx="2818386" cy="831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DDC02C-B23F-4B9C-9FCC-BD99D1B3B114}">
      <dsp:nvSpPr>
        <dsp:cNvPr id="0" name=""/>
        <dsp:cNvSpPr/>
      </dsp:nvSpPr>
      <dsp:spPr>
        <a:xfrm>
          <a:off x="2189937" y="1351921"/>
          <a:ext cx="2818386" cy="8310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kern="1200" dirty="0" smtClean="0"/>
            <a:t>一次救命処置</a:t>
          </a:r>
          <a:endParaRPr kumimoji="1" lang="ja-JP" altLang="en-US" sz="2100" kern="1200" dirty="0"/>
        </a:p>
      </dsp:txBody>
      <dsp:txXfrm>
        <a:off x="2214279" y="1376263"/>
        <a:ext cx="2769702" cy="782405"/>
      </dsp:txXfrm>
    </dsp:sp>
    <dsp:sp modelId="{B45CFB5D-B150-42B1-B7E9-0057D2146621}">
      <dsp:nvSpPr>
        <dsp:cNvPr id="0" name=""/>
        <dsp:cNvSpPr/>
      </dsp:nvSpPr>
      <dsp:spPr>
        <a:xfrm>
          <a:off x="808669" y="2425501"/>
          <a:ext cx="1308801" cy="831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A66F1-1CA4-453E-ACDB-032B3D023223}">
      <dsp:nvSpPr>
        <dsp:cNvPr id="0" name=""/>
        <dsp:cNvSpPr/>
      </dsp:nvSpPr>
      <dsp:spPr>
        <a:xfrm>
          <a:off x="954091" y="2563653"/>
          <a:ext cx="1308801" cy="8310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kern="1200" dirty="0" smtClean="0"/>
            <a:t>心肺蘇生</a:t>
          </a:r>
          <a:endParaRPr kumimoji="1" lang="ja-JP" altLang="en-US" sz="2100" kern="1200" dirty="0"/>
        </a:p>
      </dsp:txBody>
      <dsp:txXfrm>
        <a:off x="978433" y="2587995"/>
        <a:ext cx="1260117" cy="782405"/>
      </dsp:txXfrm>
    </dsp:sp>
    <dsp:sp modelId="{C4E0141B-8F00-4733-85A9-F9C42963C0F7}">
      <dsp:nvSpPr>
        <dsp:cNvPr id="0" name=""/>
        <dsp:cNvSpPr/>
      </dsp:nvSpPr>
      <dsp:spPr>
        <a:xfrm>
          <a:off x="8846" y="3637234"/>
          <a:ext cx="1308801" cy="831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E65B65-0905-41DF-8117-609212F44E2B}">
      <dsp:nvSpPr>
        <dsp:cNvPr id="0" name=""/>
        <dsp:cNvSpPr/>
      </dsp:nvSpPr>
      <dsp:spPr>
        <a:xfrm>
          <a:off x="154268" y="3775385"/>
          <a:ext cx="1308801" cy="8310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kern="1200" dirty="0" smtClean="0"/>
            <a:t>胸骨圧迫</a:t>
          </a:r>
          <a:endParaRPr kumimoji="1" lang="ja-JP" altLang="en-US" sz="2100" kern="1200" dirty="0"/>
        </a:p>
      </dsp:txBody>
      <dsp:txXfrm>
        <a:off x="178610" y="3799727"/>
        <a:ext cx="1260117" cy="782405"/>
      </dsp:txXfrm>
    </dsp:sp>
    <dsp:sp modelId="{ACA01DA5-1E3D-4313-8B65-7DFD39917070}">
      <dsp:nvSpPr>
        <dsp:cNvPr id="0" name=""/>
        <dsp:cNvSpPr/>
      </dsp:nvSpPr>
      <dsp:spPr>
        <a:xfrm>
          <a:off x="1608492" y="3637234"/>
          <a:ext cx="1308801" cy="831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5C6824-A09E-4E38-B179-B7BBD5B342D7}">
      <dsp:nvSpPr>
        <dsp:cNvPr id="0" name=""/>
        <dsp:cNvSpPr/>
      </dsp:nvSpPr>
      <dsp:spPr>
        <a:xfrm>
          <a:off x="1753914" y="3775385"/>
          <a:ext cx="1308801" cy="8310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kern="1200" dirty="0" smtClean="0"/>
            <a:t>人工呼吸</a:t>
          </a:r>
          <a:endParaRPr kumimoji="1" lang="ja-JP" altLang="en-US" sz="2100" kern="1200" dirty="0"/>
        </a:p>
      </dsp:txBody>
      <dsp:txXfrm>
        <a:off x="1778256" y="3799727"/>
        <a:ext cx="1260117" cy="782405"/>
      </dsp:txXfrm>
    </dsp:sp>
    <dsp:sp modelId="{91C3BA19-86D0-4C61-8CFC-5A4FE1CEB494}">
      <dsp:nvSpPr>
        <dsp:cNvPr id="0" name=""/>
        <dsp:cNvSpPr/>
      </dsp:nvSpPr>
      <dsp:spPr>
        <a:xfrm>
          <a:off x="2408315" y="2425501"/>
          <a:ext cx="1308801" cy="831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738B76-5A18-41D1-B821-D14F2DB2192E}">
      <dsp:nvSpPr>
        <dsp:cNvPr id="0" name=""/>
        <dsp:cNvSpPr/>
      </dsp:nvSpPr>
      <dsp:spPr>
        <a:xfrm>
          <a:off x="2553738" y="2563653"/>
          <a:ext cx="1308801" cy="8310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kern="1200" dirty="0" smtClean="0"/>
            <a:t>ＡＥＤ</a:t>
          </a:r>
          <a:endParaRPr kumimoji="1" lang="ja-JP" altLang="en-US" sz="2100" kern="1200" dirty="0"/>
        </a:p>
      </dsp:txBody>
      <dsp:txXfrm>
        <a:off x="2578080" y="2587995"/>
        <a:ext cx="1260117" cy="782405"/>
      </dsp:txXfrm>
    </dsp:sp>
    <dsp:sp modelId="{0AF5AF1E-E8CF-473B-91BF-900903009E50}">
      <dsp:nvSpPr>
        <dsp:cNvPr id="0" name=""/>
        <dsp:cNvSpPr/>
      </dsp:nvSpPr>
      <dsp:spPr>
        <a:xfrm>
          <a:off x="4007962" y="2425501"/>
          <a:ext cx="2090784" cy="831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6555F-5D9D-42D6-82D8-EF914E9D969D}">
      <dsp:nvSpPr>
        <dsp:cNvPr id="0" name=""/>
        <dsp:cNvSpPr/>
      </dsp:nvSpPr>
      <dsp:spPr>
        <a:xfrm>
          <a:off x="4153384" y="2563653"/>
          <a:ext cx="2090784" cy="8310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kern="1200" dirty="0" smtClean="0"/>
            <a:t>気道異物除去</a:t>
          </a:r>
          <a:endParaRPr kumimoji="1" lang="ja-JP" altLang="en-US" sz="2100" kern="1200" dirty="0"/>
        </a:p>
      </dsp:txBody>
      <dsp:txXfrm>
        <a:off x="4177726" y="2587995"/>
        <a:ext cx="2042100" cy="782405"/>
      </dsp:txXfrm>
    </dsp:sp>
    <dsp:sp modelId="{77F93740-F784-4130-B3F2-94151E3BA30A}">
      <dsp:nvSpPr>
        <dsp:cNvPr id="0" name=""/>
        <dsp:cNvSpPr/>
      </dsp:nvSpPr>
      <dsp:spPr>
        <a:xfrm>
          <a:off x="5153746" y="1213769"/>
          <a:ext cx="2612865" cy="831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39A098-FE66-43D9-AEB1-0ED87100B5FD}">
      <dsp:nvSpPr>
        <dsp:cNvPr id="0" name=""/>
        <dsp:cNvSpPr/>
      </dsp:nvSpPr>
      <dsp:spPr>
        <a:xfrm>
          <a:off x="5299168" y="1351921"/>
          <a:ext cx="2612865" cy="8310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kumimoji="1" lang="ja-JP" altLang="en-US" sz="2100" kern="1200" dirty="0" smtClean="0"/>
            <a:t>ファーストエイド</a:t>
          </a:r>
          <a:endParaRPr kumimoji="1" lang="ja-JP" altLang="en-US" sz="2100" kern="1200" dirty="0"/>
        </a:p>
      </dsp:txBody>
      <dsp:txXfrm>
        <a:off x="5323510" y="1376263"/>
        <a:ext cx="2564181" cy="7824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C37B49-DB1B-4D2F-B281-EA4450FEC0A4}" type="datetimeFigureOut">
              <a:rPr kumimoji="1" lang="ja-JP" altLang="en-US" smtClean="0"/>
              <a:t>2023/2/7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83416F-1822-4F2F-9DC5-BE426B534BBF}" type="slidenum">
              <a:rPr kumimoji="1" lang="ja-JP" altLang="en-US" smtClean="0"/>
              <a:t>‹#›</a:t>
            </a:fld>
            <a:endParaRPr kumimoji="1" lang="ja-JP" altLang="en-US"/>
          </a:p>
        </p:txBody>
      </p:sp>
    </p:spTree>
    <p:extLst>
      <p:ext uri="{BB962C8B-B14F-4D97-AF65-F5344CB8AC3E}">
        <p14:creationId xmlns:p14="http://schemas.microsoft.com/office/powerpoint/2010/main" val="15095128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本日一緒に勉強していく内容は、救急蘇生法というものです。市民の皆さんが行う救急蘇生法は、一次救命処置とファーストエイドに分けられます。</a:t>
            </a:r>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2</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救急車の到着時間を思い出してください。平均で約９分でしたよね。それに対して、脳は酸素や栄養素が来ない状態が、３，４分続いてしまうと、死滅が始まるという話をしました。つまり、救急車が到着までの９分間、何もせずに、救急車の到着を待っていたのでは救命できないということなの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11</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smtClean="0"/>
              <a:t>救急車が到着するまでの間、</a:t>
            </a:r>
            <a:r>
              <a:rPr lang="ja-JP" altLang="en-US" sz="1200" dirty="0" smtClean="0"/>
              <a:t>傷病者の脳に酸素を送り続けなければ、その方を助けることができないのです。だから、現場に居合わせた人による、一次救命処置が重要なのですよということを覚えておいてください。</a:t>
            </a:r>
            <a:endParaRPr lang="en-US" altLang="ja-JP" sz="1200" dirty="0" smtClean="0"/>
          </a:p>
          <a:p>
            <a:pPr marL="0" indent="0">
              <a:buNone/>
            </a:pPr>
            <a:endParaRPr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12</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救命曲線というものです。人が倒れて、心臓と呼吸が止まってしまったときに、現場に居合わせた人が、救急車が来るまでに救命処置をした場合と、しなかった場合の、救命の可能性を表しています。横軸が、心臓と呼吸が止まってからの時間経過です。縦軸が救命の可能性です。青い曲線は、救急車が来るまで何もしなかった場合です。時間の経過とともに、みるみる救命の可能性が低下しているのがお分かりいただけると思います。赤い曲線をご覧ください。こちらは、救急の現場に居合わせた人が救命処置をした場合です。青い線の何もしなかった場合に比べて、どの時間でも、救命の可能性が</a:t>
            </a:r>
            <a:r>
              <a:rPr kumimoji="1" lang="en-US" altLang="ja-JP" dirty="0" smtClean="0"/>
              <a:t>2</a:t>
            </a:r>
            <a:r>
              <a:rPr kumimoji="1" lang="ja-JP" altLang="en-US" dirty="0" smtClean="0"/>
              <a:t>倍程度保たれています。このことからも、救急の現場に居合わせた人による一次救命処置が重要ということがお分かりいただけると思います。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13</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急変した傷病者を救命し、社会復帰させるために必要となる一連の行いを救命の連鎖といいます。救命の連鎖を一緒に見ていきましょう。一つめは、「心停止の予防」です。２つめは、「早期認識と通報」、３つめは、「一次救命処置」、４つめは「二次救命処置と心拍再開後の集中治療」です。この４つの輪が途切れることなく、速く、スムーズにつながることによって、救命の効果が高まります。それでは、ひとつ、ひとつの輪の説明をしていきましょう。</a:t>
            </a:r>
            <a:endParaRPr lang="en-US" altLang="ja-JP"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14</a:t>
            </a:fld>
            <a:endParaRPr lang="en-US" altLang="ja-JP" smtClean="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救命の連鎖ひとつめの輪は心停止の予防です。</a:t>
            </a:r>
            <a:r>
              <a:rPr lang="ja-JP" altLang="en-US" sz="1200" dirty="0" smtClean="0"/>
              <a:t>心停止の主な原因は、成人と子どもでは異なります。</a:t>
            </a:r>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15</a:t>
            </a:fld>
            <a:endParaRPr lang="en-US" altLang="ja-JP" smtClean="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a:ln/>
        </p:spPr>
      </p:sp>
      <p:sp>
        <p:nvSpPr>
          <p:cNvPr id="69635" name="ノート プレースホルダー 2"/>
          <p:cNvSpPr>
            <a:spLocks noGrp="1"/>
          </p:cNvSpPr>
          <p:nvPr>
            <p:ph type="body" idx="1"/>
          </p:nvPr>
        </p:nvSpPr>
        <p:spPr>
          <a:noFill/>
        </p:spPr>
        <p:txBody>
          <a:bodyPr/>
          <a:lstStyle/>
          <a:p>
            <a:pPr eaLnBrk="1" hangingPunct="1"/>
            <a:r>
              <a:rPr lang="ja-JP" altLang="en-US" sz="1200" dirty="0" smtClean="0"/>
              <a:t>子どもの心停止の主な原因は、</a:t>
            </a:r>
            <a:r>
              <a:rPr lang="ja-JP" altLang="en-US" sz="1200" dirty="0" smtClean="0">
                <a:solidFill>
                  <a:srgbClr val="FF0000"/>
                </a:solidFill>
              </a:rPr>
              <a:t>けが</a:t>
            </a:r>
            <a:r>
              <a:rPr lang="ja-JP" altLang="en-US" sz="1200" dirty="0" smtClean="0"/>
              <a:t>や　</a:t>
            </a:r>
            <a:r>
              <a:rPr lang="ja-JP" altLang="en-US" sz="1200" dirty="0" smtClean="0">
                <a:solidFill>
                  <a:srgbClr val="FF0000"/>
                </a:solidFill>
              </a:rPr>
              <a:t>おぼれ</a:t>
            </a:r>
            <a:r>
              <a:rPr lang="ja-JP" altLang="en-US" sz="1200" dirty="0" smtClean="0"/>
              <a:t>、</a:t>
            </a:r>
            <a:r>
              <a:rPr lang="ja-JP" altLang="en-US" sz="1200" dirty="0" smtClean="0">
                <a:solidFill>
                  <a:srgbClr val="FF0000"/>
                </a:solidFill>
              </a:rPr>
              <a:t>窒息</a:t>
            </a:r>
            <a:r>
              <a:rPr lang="ja-JP" altLang="en-US" sz="1200" dirty="0" smtClean="0"/>
              <a:t>などの</a:t>
            </a:r>
            <a:r>
              <a:rPr lang="ja-JP" altLang="en-US" sz="1200" dirty="0" smtClean="0">
                <a:solidFill>
                  <a:srgbClr val="FF0000"/>
                </a:solidFill>
              </a:rPr>
              <a:t>不慮の事故です。</a:t>
            </a:r>
            <a:r>
              <a:rPr lang="ja-JP" altLang="en-US" sz="1200" dirty="0" smtClean="0"/>
              <a:t>いずれも大人が注意してあげることで</a:t>
            </a:r>
            <a:r>
              <a:rPr lang="ja-JP" altLang="en-US" sz="1200" dirty="0" smtClean="0">
                <a:solidFill>
                  <a:srgbClr val="FF0000"/>
                </a:solidFill>
              </a:rPr>
              <a:t>予防</a:t>
            </a:r>
            <a:r>
              <a:rPr lang="ja-JP" altLang="en-US" sz="1200" dirty="0" smtClean="0"/>
              <a:t>が可能なので、未然に防ぐことが何よりも大事です。</a:t>
            </a:r>
            <a:endParaRPr lang="en-US" altLang="ja-JP" sz="1000" dirty="0" smtClean="0"/>
          </a:p>
          <a:p>
            <a:endParaRPr lang="ja-JP" altLang="en-US" dirty="0" smtClean="0"/>
          </a:p>
        </p:txBody>
      </p:sp>
      <p:sp>
        <p:nvSpPr>
          <p:cNvPr id="6963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0673A089-8EEC-4D99-A6DD-E8403F6CCB2F}" type="slidenum">
              <a:rPr lang="en-US" altLang="ja-JP" smtClean="0">
                <a:ea typeface="ＭＳ Ｐゴシック" charset="-128"/>
              </a:rPr>
              <a:pPr>
                <a:spcBef>
                  <a:spcPct val="0"/>
                </a:spcBef>
              </a:pPr>
              <a:t>16</a:t>
            </a:fld>
            <a:endParaRPr lang="en-US" altLang="ja-JP" smtClean="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a:ln/>
        </p:spPr>
      </p:sp>
      <p:sp>
        <p:nvSpPr>
          <p:cNvPr id="69635" name="ノート プレースホルダー 2"/>
          <p:cNvSpPr>
            <a:spLocks noGrp="1"/>
          </p:cNvSpPr>
          <p:nvPr>
            <p:ph type="body" idx="1"/>
          </p:nvPr>
        </p:nvSpPr>
        <p:spPr>
          <a:noFill/>
        </p:spPr>
        <p:txBody>
          <a:bodyPr/>
          <a:lstStyle/>
          <a:p>
            <a:pPr eaLnBrk="1" hangingPunct="1"/>
            <a:r>
              <a:rPr lang="ja-JP" altLang="en-US" sz="1200" dirty="0" smtClean="0"/>
              <a:t>成人の心停止の主な原因は、</a:t>
            </a:r>
            <a:r>
              <a:rPr lang="ja-JP" altLang="en-US" sz="1200" dirty="0" smtClean="0">
                <a:solidFill>
                  <a:srgbClr val="FF0000"/>
                </a:solidFill>
              </a:rPr>
              <a:t>急性心筋梗塞</a:t>
            </a:r>
            <a:r>
              <a:rPr lang="ja-JP" altLang="en-US" sz="1200" dirty="0" smtClean="0"/>
              <a:t>や</a:t>
            </a:r>
            <a:r>
              <a:rPr lang="ja-JP" altLang="en-US" sz="1200" dirty="0" smtClean="0">
                <a:solidFill>
                  <a:srgbClr val="FF0000"/>
                </a:solidFill>
              </a:rPr>
              <a:t>脳卒中です。</a:t>
            </a:r>
            <a:r>
              <a:rPr lang="ja-JP" altLang="en-US" sz="1200" dirty="0" smtClean="0"/>
              <a:t>これらは、生活習慣病ともいわれ、がんとともに日本人の主な死因であり、生活習慣病になるリスクを低下させることも重要ですが・・・、救命の連鎖の一つ目の輪で伝えたいことは、生活習慣病にならないように健康的な生活を送ってくださいということではありません。</a:t>
            </a:r>
            <a:endParaRPr lang="en-US" altLang="ja-JP" sz="1200" dirty="0" smtClean="0"/>
          </a:p>
        </p:txBody>
      </p:sp>
      <p:sp>
        <p:nvSpPr>
          <p:cNvPr id="6963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0673A089-8EEC-4D99-A6DD-E8403F6CCB2F}" type="slidenum">
              <a:rPr lang="en-US" altLang="ja-JP" smtClean="0">
                <a:ea typeface="ＭＳ Ｐゴシック" charset="-128"/>
              </a:rPr>
              <a:pPr>
                <a:spcBef>
                  <a:spcPct val="0"/>
                </a:spcBef>
              </a:pPr>
              <a:t>17</a:t>
            </a:fld>
            <a:endParaRPr lang="en-US" altLang="ja-JP" smtClean="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a:ln/>
        </p:spPr>
      </p:sp>
      <p:sp>
        <p:nvSpPr>
          <p:cNvPr id="69635" name="ノート プレースホルダー 2"/>
          <p:cNvSpPr>
            <a:spLocks noGrp="1"/>
          </p:cNvSpPr>
          <p:nvPr>
            <p:ph type="body" idx="1"/>
          </p:nvPr>
        </p:nvSpPr>
        <p:spPr>
          <a:noFill/>
        </p:spPr>
        <p:txBody>
          <a:bodyPr/>
          <a:lstStyle/>
          <a:p>
            <a:pPr eaLnBrk="1" hangingPunct="1"/>
            <a:r>
              <a:rPr lang="ja-JP" altLang="en-US" sz="1200" dirty="0" smtClean="0"/>
              <a:t>急性心筋梗塞や脳卒中は発症してしまいますと、心停止を起こす可能性の高い病気です。なので、急性心筋梗塞や脳卒中の初期症状に早く気づいて、救急車を要請して、病院に行って、心臓が止まってしまう前に治療を始めることが、心停止の予防につながるわけです。</a:t>
            </a:r>
            <a:r>
              <a:rPr lang="ja-JP" altLang="en-US" sz="1200" dirty="0" smtClean="0">
                <a:solidFill>
                  <a:srgbClr val="FF0000"/>
                </a:solidFill>
              </a:rPr>
              <a:t>早い通報により、心停止に至る前に治療を開始することが可能</a:t>
            </a:r>
            <a:r>
              <a:rPr lang="ja-JP" altLang="en-US" sz="1200" dirty="0" smtClean="0"/>
              <a:t>となります。</a:t>
            </a:r>
            <a:endParaRPr lang="en-US" altLang="ja-JP" sz="1200" dirty="0" smtClean="0"/>
          </a:p>
        </p:txBody>
      </p:sp>
      <p:sp>
        <p:nvSpPr>
          <p:cNvPr id="6963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0673A089-8EEC-4D99-A6DD-E8403F6CCB2F}" type="slidenum">
              <a:rPr lang="en-US" altLang="ja-JP" smtClean="0">
                <a:ea typeface="ＭＳ Ｐゴシック" charset="-128"/>
              </a:rPr>
              <a:pPr>
                <a:spcBef>
                  <a:spcPct val="0"/>
                </a:spcBef>
              </a:pPr>
              <a:t>18</a:t>
            </a:fld>
            <a:endParaRPr lang="en-US" altLang="ja-JP" smtClean="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a:ln/>
        </p:spPr>
      </p:sp>
      <p:sp>
        <p:nvSpPr>
          <p:cNvPr id="69635" name="ノート プレースホルダー 2"/>
          <p:cNvSpPr>
            <a:spLocks noGrp="1"/>
          </p:cNvSpPr>
          <p:nvPr>
            <p:ph type="body" idx="1"/>
          </p:nvPr>
        </p:nvSpPr>
        <p:spPr>
          <a:noFill/>
        </p:spPr>
        <p:txBody>
          <a:bodyPr/>
          <a:lstStyle/>
          <a:p>
            <a:pPr eaLnBrk="1" hangingPunct="1"/>
            <a:r>
              <a:rPr lang="ja-JP" altLang="en-US" dirty="0" smtClean="0"/>
              <a:t>その他の突然死とその予防として、</a:t>
            </a:r>
            <a:r>
              <a:rPr lang="ja-JP" altLang="en-US" sz="1200" dirty="0" smtClean="0"/>
              <a:t>高齢者の窒息や入浴中の事故、熱中症なども原因として多く、予防することが重要です。</a:t>
            </a:r>
            <a:endParaRPr lang="en-US" altLang="ja-JP" sz="1200" dirty="0" smtClean="0"/>
          </a:p>
          <a:p>
            <a:pPr eaLnBrk="1" hangingPunct="1"/>
            <a:r>
              <a:rPr lang="ja-JP" altLang="en-US" sz="1200" dirty="0" smtClean="0"/>
              <a:t>また、運動中の突然死の予防も望まれます。</a:t>
            </a:r>
            <a:endParaRPr lang="en-US" altLang="ja-JP" sz="1200" dirty="0" smtClean="0"/>
          </a:p>
          <a:p>
            <a:endParaRPr lang="ja-JP" altLang="en-US" dirty="0" smtClean="0"/>
          </a:p>
        </p:txBody>
      </p:sp>
      <p:sp>
        <p:nvSpPr>
          <p:cNvPr id="6963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0673A089-8EEC-4D99-A6DD-E8403F6CCB2F}" type="slidenum">
              <a:rPr lang="en-US" altLang="ja-JP" smtClean="0">
                <a:ea typeface="ＭＳ Ｐゴシック" charset="-128"/>
              </a:rPr>
              <a:pPr>
                <a:spcBef>
                  <a:spcPct val="0"/>
                </a:spcBef>
              </a:pPr>
              <a:t>19</a:t>
            </a:fld>
            <a:endParaRPr lang="en-US" altLang="ja-JP" smtClean="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救命の連鎖</a:t>
            </a:r>
            <a:r>
              <a:rPr lang="en-US" altLang="ja-JP" dirty="0" smtClean="0"/>
              <a:t>2</a:t>
            </a:r>
            <a:r>
              <a:rPr lang="ja-JP" altLang="en-US" dirty="0" smtClean="0"/>
              <a:t>つ目の輪は、心停止の早期認識と通報です。</a:t>
            </a:r>
            <a:endParaRPr lang="en-US" altLang="ja-JP" dirty="0" smtClean="0"/>
          </a:p>
          <a:p>
            <a:r>
              <a:rPr lang="ja-JP" altLang="en-US" sz="1200" dirty="0" smtClean="0"/>
              <a:t>突然倒れた人や反応の無い人を見たら、　ただちに心停止を疑うことから始めてください。</a:t>
            </a:r>
            <a:endParaRPr lang="en-US" altLang="ja-JP" sz="1200" dirty="0" smtClean="0"/>
          </a:p>
          <a:p>
            <a:r>
              <a:rPr lang="ja-JP" altLang="en-US" sz="1200" dirty="0" smtClean="0"/>
              <a:t>そして心停止の可能性を認識したら、大声で叫んで応援を呼び、</a:t>
            </a:r>
            <a:r>
              <a:rPr lang="en-US" altLang="ja-JP" sz="1200" dirty="0" smtClean="0"/>
              <a:t>119</a:t>
            </a:r>
            <a:r>
              <a:rPr lang="ja-JP" altLang="en-US" sz="1200" dirty="0" smtClean="0"/>
              <a:t>番通報を行って、ＡＥＤや救急隊が早く到着するように努めます。</a:t>
            </a:r>
            <a:endParaRPr lang="en-US" altLang="ja-JP" sz="1200" dirty="0" smtClean="0"/>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20</a:t>
            </a:fld>
            <a:endParaRPr lang="en-US" altLang="ja-JP"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smtClean="0"/>
              <a:t>一次救命処置とは、</a:t>
            </a:r>
            <a:r>
              <a:rPr lang="ja-JP" altLang="en-US" sz="1200" dirty="0" smtClean="0"/>
              <a:t>突然の心停止、もしくはこれに近い状態になった傷病者を社会復帰に導くための方法です。一次救命処置は、①胸骨圧迫と人工呼吸を組み合わせて行う、心肺蘇生。②ＡＥＤを使った電気ショック。③のどに物が詰まった時に行う、気道異物除去。の３つからなります。</a:t>
            </a:r>
            <a:endParaRPr kumimoji="1" lang="en-US" altLang="ja-JP" sz="1200" dirty="0" smtClean="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3</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en-US" altLang="ja-JP" sz="1200" dirty="0" smtClean="0"/>
              <a:t>119</a:t>
            </a:r>
            <a:r>
              <a:rPr lang="ja-JP" altLang="en-US" sz="1200" dirty="0" smtClean="0"/>
              <a:t>番通報をすると、電話を通して心肺蘇生などの指導を受けることができます。これを口頭指導といいますが、口頭指導を受けるためにも早い通報が重要です。</a:t>
            </a:r>
            <a:endParaRPr lang="en-US" altLang="ja-JP" sz="1200" dirty="0" smtClean="0"/>
          </a:p>
          <a:p>
            <a:r>
              <a:rPr lang="ja-JP" altLang="en-US" sz="1200" dirty="0" smtClean="0"/>
              <a:t>電話に応じて傷病者の状態をできるだけ　正確に伝えるようにしてください。</a:t>
            </a:r>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21</a:t>
            </a:fld>
            <a:endParaRPr lang="en-US" altLang="ja-JP" smtClean="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救命の連鎖</a:t>
            </a:r>
            <a:r>
              <a:rPr lang="en-US" altLang="ja-JP" dirty="0" smtClean="0"/>
              <a:t>3</a:t>
            </a:r>
            <a:r>
              <a:rPr lang="ja-JP" altLang="en-US" dirty="0" smtClean="0"/>
              <a:t>つ目の輪は、一次救命処置です。</a:t>
            </a:r>
            <a:endParaRPr lang="en-US" altLang="ja-JP" dirty="0" smtClean="0"/>
          </a:p>
          <a:p>
            <a:r>
              <a:rPr lang="ja-JP" altLang="en-US" dirty="0" smtClean="0"/>
              <a:t>最初にも話しましたが、</a:t>
            </a:r>
            <a:r>
              <a:rPr lang="ja-JP" altLang="en-US" sz="1200" dirty="0" smtClean="0">
                <a:solidFill>
                  <a:srgbClr val="FF0000"/>
                </a:solidFill>
              </a:rPr>
              <a:t>心肺蘇生</a:t>
            </a:r>
            <a:r>
              <a:rPr lang="ja-JP" altLang="en-US" sz="1200" dirty="0" smtClean="0"/>
              <a:t>、</a:t>
            </a:r>
            <a:r>
              <a:rPr lang="ja-JP" altLang="en-US" sz="1200" dirty="0" smtClean="0">
                <a:solidFill>
                  <a:srgbClr val="FF0000"/>
                </a:solidFill>
              </a:rPr>
              <a:t>ＡＥＤ</a:t>
            </a:r>
            <a:r>
              <a:rPr lang="ja-JP" altLang="en-US" sz="1200" dirty="0" smtClean="0"/>
              <a:t>を使用した電気ショック、</a:t>
            </a:r>
            <a:r>
              <a:rPr lang="ja-JP" altLang="en-US" sz="1200" dirty="0" smtClean="0">
                <a:solidFill>
                  <a:srgbClr val="FF0000"/>
                </a:solidFill>
              </a:rPr>
              <a:t>気道異物除去</a:t>
            </a:r>
            <a:r>
              <a:rPr lang="ja-JP" altLang="en-US" sz="1200" dirty="0" smtClean="0"/>
              <a:t>の３つを</a:t>
            </a:r>
            <a:r>
              <a:rPr lang="ja-JP" altLang="en-US" sz="1200" dirty="0" smtClean="0">
                <a:solidFill>
                  <a:srgbClr val="FF0000"/>
                </a:solidFill>
              </a:rPr>
              <a:t>一次救命処置</a:t>
            </a:r>
            <a:r>
              <a:rPr lang="ja-JP" altLang="en-US" sz="1200" dirty="0" smtClean="0"/>
              <a:t>と言います。</a:t>
            </a:r>
            <a:endParaRPr lang="en-US" altLang="ja-JP" sz="1200" dirty="0" smtClean="0"/>
          </a:p>
          <a:p>
            <a:r>
              <a:rPr lang="ja-JP" altLang="en-US" sz="1200" dirty="0" smtClean="0"/>
              <a:t>一次救命処置はＡＥＤや感染防護具などの簡単な器具以外には特殊な医療器具を必要とせず、特別な資格が無くても誰でも出来るものです</a:t>
            </a:r>
            <a:endParaRPr lang="en-US" altLang="ja-JP" sz="1200" dirty="0" smtClean="0"/>
          </a:p>
          <a:p>
            <a:endParaRPr lang="en-US" altLang="ja-JP" sz="1200"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22</a:t>
            </a:fld>
            <a:endParaRPr lang="en-US" altLang="ja-JP" smtClean="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救命の連鎖</a:t>
            </a:r>
            <a:r>
              <a:rPr lang="en-US" altLang="ja-JP" dirty="0" smtClean="0"/>
              <a:t>4</a:t>
            </a:r>
            <a:r>
              <a:rPr lang="ja-JP" altLang="en-US" dirty="0" smtClean="0"/>
              <a:t>つ目の輪は、二次救命処置と心拍再開後の集中治療です。救急隊と医師は、市民の皆さんが一生懸命やってくれた、心肺蘇生を引き継ぎます。そして、二次救命処置と呼ばれる、薬剤や気道確保器具などを利用した救命処置を行って、心臓が再び拍動することを目指します。そして</a:t>
            </a:r>
            <a:r>
              <a:rPr lang="ja-JP" altLang="en-US" sz="1200" dirty="0" smtClean="0"/>
              <a:t>心拍が再開したら、専門科による集中治療を行って、社会復帰を目指します。</a:t>
            </a:r>
            <a:endParaRPr lang="en-US" altLang="ja-JP" sz="1200" dirty="0" smtClean="0"/>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23</a:t>
            </a:fld>
            <a:endParaRPr lang="en-US" altLang="ja-JP" smtClean="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この４つの輪が素早く繋がることにより、救命効果が高まるということを覚えておいてください。</a:t>
            </a:r>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24</a:t>
            </a:fld>
            <a:endParaRPr lang="en-US" altLang="ja-JP" smtClean="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実技に入る前に、突然死を防ぐためにということで、お話しします。成人の突然死の主な原因のひとつである急性心筋梗塞について、どのような病気でどのような症状なのかをお話しします。</a:t>
            </a:r>
            <a:endParaRPr lang="en-US" altLang="ja-JP" dirty="0" smtClean="0"/>
          </a:p>
          <a:p>
            <a:pPr marL="0" indent="0">
              <a:buNone/>
            </a:pPr>
            <a:r>
              <a:rPr lang="ja-JP" altLang="en-US" dirty="0" smtClean="0"/>
              <a:t>急性心筋梗塞とは、</a:t>
            </a:r>
            <a:r>
              <a:rPr lang="ja-JP" altLang="en-US" sz="1200" dirty="0" smtClean="0"/>
              <a:t>心臓の筋肉に栄養分を送っている血管が血の塊で詰まってしまって、心筋への血流が途絶えることにより心筋が死んでしまう病気です。</a:t>
            </a:r>
            <a:endParaRPr lang="en-US" altLang="ja-JP" sz="1200" dirty="0" smtClean="0"/>
          </a:p>
          <a:p>
            <a:pPr marL="0" indent="0">
              <a:buNone/>
            </a:pPr>
            <a:r>
              <a:rPr kumimoji="1" lang="ja-JP" altLang="en-US" sz="1200" dirty="0" smtClean="0"/>
              <a:t>発症すると心臓のポンプ機能が低下して、重症の不整脈が引き起こされます。急性心筋梗塞は突然死の原因になります。</a:t>
            </a:r>
          </a:p>
          <a:p>
            <a:pPr marL="0" indent="0">
              <a:buNone/>
            </a:pPr>
            <a:endParaRPr lang="en-US" altLang="ja-JP" sz="1200" dirty="0" smtClean="0"/>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25</a:t>
            </a:fld>
            <a:endParaRPr lang="en-US" altLang="ja-JP" smtClean="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indent="0">
              <a:buNone/>
            </a:pPr>
            <a:r>
              <a:rPr lang="ja-JP" altLang="en-US" dirty="0" smtClean="0"/>
              <a:t>急性心筋梗塞の症状ですが、</a:t>
            </a:r>
            <a:r>
              <a:rPr lang="ja-JP" altLang="en-US" sz="1200" dirty="0" smtClean="0"/>
              <a:t>胸が締め付けられるような圧迫感や</a:t>
            </a:r>
            <a:r>
              <a:rPr kumimoji="1" lang="ja-JP" altLang="en-US" sz="1200" dirty="0" smtClean="0"/>
              <a:t>胸の真ん中に生じる強い痛み、</a:t>
            </a:r>
            <a:r>
              <a:rPr lang="ja-JP" altLang="en-US" sz="1200" dirty="0" smtClean="0"/>
              <a:t>肩や腕、あごに痛みを感じることもあります。その他にも合わせて</a:t>
            </a:r>
            <a:r>
              <a:rPr kumimoji="1" lang="ja-JP" altLang="en-US" sz="1200" dirty="0" smtClean="0"/>
              <a:t>冷や汗、息切れ、吐き気が起こることもあります。</a:t>
            </a:r>
            <a:endParaRPr kumimoji="1" lang="en-US" altLang="ja-JP" sz="1200" dirty="0" smtClean="0"/>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26</a:t>
            </a:fld>
            <a:endParaRPr lang="en-US" altLang="ja-JP" smtClean="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indent="0">
              <a:buNone/>
            </a:pPr>
            <a:r>
              <a:rPr lang="ja-JP" altLang="en-US" dirty="0" smtClean="0"/>
              <a:t>続いて成人の突然死の原因の脳卒中についてですが、脳卒中は脳血管障害の総称です。脳梗塞や脳出血、クモ膜下出血などがあります。</a:t>
            </a:r>
            <a:r>
              <a:rPr kumimoji="1" lang="ja-JP" altLang="en-US" sz="1200" dirty="0" smtClean="0"/>
              <a:t>脳梗塞は、脳の動脈が動脈硬化や血の塊で詰まり、脳への血流が途絶えて神経細胞が死んでしまう病気です。</a:t>
            </a:r>
            <a:endParaRPr kumimoji="1" lang="en-US" altLang="ja-JP" sz="1200" dirty="0" smtClean="0"/>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27</a:t>
            </a:fld>
            <a:endParaRPr lang="en-US" altLang="ja-JP" smtClean="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indent="0">
              <a:buNone/>
            </a:pPr>
            <a:r>
              <a:rPr kumimoji="1" lang="ja-JP" altLang="en-US" sz="1200" dirty="0" smtClean="0"/>
              <a:t>脳出血は、脳の中で血管が破れ出血し、周囲の神経細胞が破壊され</a:t>
            </a:r>
            <a:r>
              <a:rPr lang="ja-JP" altLang="en-US" sz="1200" dirty="0" smtClean="0"/>
              <a:t>る病気です。</a:t>
            </a:r>
            <a:endParaRPr lang="en-US" altLang="ja-JP" sz="1200" dirty="0" smtClean="0"/>
          </a:p>
          <a:p>
            <a:pPr marL="0" indent="0">
              <a:buNone/>
            </a:pPr>
            <a:r>
              <a:rPr lang="ja-JP" altLang="en-US" sz="1200" dirty="0" smtClean="0"/>
              <a:t>くも膜下出血は、脳動脈のこぶや血管の奇形が破裂して、出血した血液が脳</a:t>
            </a:r>
            <a:r>
              <a:rPr kumimoji="1" lang="ja-JP" altLang="en-US" sz="1200" dirty="0" smtClean="0"/>
              <a:t>全体に広がり脳全体を圧迫する病気です。</a:t>
            </a:r>
            <a:endParaRPr kumimoji="1" lang="ja-JP" altLang="en-US" sz="1200" dirty="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28</a:t>
            </a:fld>
            <a:endParaRPr lang="en-US" altLang="ja-JP" smtClean="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sz="1400" dirty="0" smtClean="0"/>
              <a:t>脳梗塞、脳出血</a:t>
            </a:r>
            <a:r>
              <a:rPr kumimoji="1" lang="ja-JP" altLang="en-US" sz="1400" dirty="0" smtClean="0"/>
              <a:t>の症状ですが、このふたつは同じような症状が現れます。</a:t>
            </a:r>
            <a:endParaRPr kumimoji="1" lang="en-US" altLang="ja-JP" sz="1400" dirty="0" smtClean="0"/>
          </a:p>
          <a:p>
            <a:r>
              <a:rPr kumimoji="1" lang="ja-JP" altLang="en-US" sz="1400" dirty="0" smtClean="0"/>
              <a:t>体</a:t>
            </a:r>
            <a:r>
              <a:rPr lang="ja-JP" altLang="en-US" sz="1200" dirty="0" smtClean="0"/>
              <a:t>の片側に力が入らない、しびれる、言葉がうまく話せない。ものが見えにくいといった症状です。</a:t>
            </a:r>
            <a:endParaRPr lang="en-US" altLang="ja-JP" sz="1200" dirty="0" smtClean="0"/>
          </a:p>
          <a:p>
            <a:r>
              <a:rPr lang="ja-JP" altLang="en-US" sz="1400" dirty="0" smtClean="0"/>
              <a:t>クモ膜下出血の症状は、</a:t>
            </a:r>
            <a:r>
              <a:rPr kumimoji="1" lang="ja-JP" altLang="en-US" sz="1200" dirty="0" smtClean="0"/>
              <a:t>今まで経験したことが無いような強い頭痛です。</a:t>
            </a:r>
            <a:endParaRPr kumimoji="1" lang="en-US" altLang="ja-JP" sz="1200"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29</a:t>
            </a:fld>
            <a:endParaRPr lang="en-US" altLang="ja-JP" smtClean="0">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急性心筋梗塞や脳卒中を疑ったら、ためらうことなく、早く救急車を呼んでください。</a:t>
            </a:r>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30</a:t>
            </a:fld>
            <a:endParaRPr lang="en-US" altLang="ja-JP"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smtClean="0"/>
              <a:t>次にファーストエイドです。ファーストエイドは、</a:t>
            </a:r>
            <a:r>
              <a:rPr lang="ja-JP" altLang="en-US" sz="1200" dirty="0" smtClean="0"/>
              <a:t>一次救命処置以外の急な病気やけがをした人を助ける為に行う最初の行動です。</a:t>
            </a:r>
            <a:r>
              <a:rPr kumimoji="1" lang="ja-JP" altLang="en-US" sz="1200" dirty="0" smtClean="0"/>
              <a:t>命を守り、苦痛を和らげ、悪化を防ぐのが目的となります。ファーストエイドには、出血に対する圧迫止血や熱中症への対応も含まれます。</a:t>
            </a:r>
            <a:endParaRPr kumimoji="1" lang="ja-JP" altLang="en-US" dirty="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4</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これからＡＥＤについて解説しますが、今の時点で皆さんがＡＥＤについてどのような認識を持っているのか確認してみたいと思います。では、問題を出しますが、ＡＥＤって、どんな目的の器械なのでしょうか？</a:t>
            </a:r>
            <a:endParaRPr lang="en-US" altLang="ja-JP" dirty="0" smtClean="0"/>
          </a:p>
          <a:p>
            <a:r>
              <a:rPr lang="en-US" altLang="ja-JP" dirty="0" smtClean="0"/>
              <a:t>【</a:t>
            </a:r>
            <a:r>
              <a:rPr lang="ja-JP" altLang="en-US" dirty="0" smtClean="0"/>
              <a:t>参考</a:t>
            </a:r>
            <a:r>
              <a:rPr lang="en-US" altLang="ja-JP" dirty="0" smtClean="0"/>
              <a:t>】</a:t>
            </a:r>
            <a:r>
              <a:rPr lang="ja-JP" altLang="en-US" dirty="0" smtClean="0"/>
              <a:t>ここでそれぞれの番号で受講生に手を挙げて貰っても良いでしょう。</a:t>
            </a:r>
            <a:endParaRPr lang="en-US" altLang="ja-JP" dirty="0" smtClean="0"/>
          </a:p>
          <a:p>
            <a:r>
              <a:rPr lang="ja-JP" altLang="en-US" dirty="0" smtClean="0"/>
              <a:t>①意識を戻す、②呼吸を復活させる、③停止している心臓を動かす、④心臓をけいれん状態を取り除く</a:t>
            </a:r>
            <a:endParaRPr lang="en-US" altLang="ja-JP" dirty="0" smtClean="0"/>
          </a:p>
          <a:p>
            <a:r>
              <a:rPr lang="ja-JP" altLang="en-US" dirty="0" smtClean="0"/>
              <a:t>さて、何番が正解でしょうか？</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t>【</a:t>
            </a:r>
            <a:r>
              <a:rPr lang="ja-JP" altLang="en-US" dirty="0" smtClean="0"/>
              <a:t>クリック</a:t>
            </a:r>
            <a:r>
              <a:rPr lang="en-US" altLang="ja-JP" dirty="0" smtClean="0"/>
              <a:t>】</a:t>
            </a:r>
            <a:r>
              <a:rPr lang="ja-JP" altLang="en-US" dirty="0" smtClean="0"/>
              <a:t>正解は、④番です。心臓のけいれんを取り除く器械なのです。決して心臓を動かく器械ではないということを今日は正しく覚えてください。</a:t>
            </a:r>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31</a:t>
            </a:fld>
            <a:endParaRPr lang="en-US" altLang="ja-JP" smtClean="0">
              <a:ea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ＡＥＤは、オートメイテッド、エクスターナル、ディフィブリレーターの略で、頭文字を取って、ＡＥＤと言っています。日本語では、自動体外式除細動器と言います。</a:t>
            </a:r>
            <a:endParaRPr lang="en-US" altLang="ja-JP"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32</a:t>
            </a:fld>
            <a:endParaRPr lang="en-US" altLang="ja-JP" smtClean="0">
              <a:ea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indent="0">
              <a:buNone/>
            </a:pPr>
            <a:r>
              <a:rPr lang="ja-JP" altLang="en-US" dirty="0" smtClean="0"/>
              <a:t>突然の心停止は、</a:t>
            </a:r>
            <a:r>
              <a:rPr lang="ja-JP" altLang="en-US" sz="1200" dirty="0" smtClean="0"/>
              <a:t>心臓の筋肉がケイレンを起こして細かく震える「</a:t>
            </a:r>
            <a:r>
              <a:rPr lang="ja-JP" altLang="en-US" sz="1200" dirty="0" smtClean="0">
                <a:solidFill>
                  <a:srgbClr val="FF0000"/>
                </a:solidFill>
              </a:rPr>
              <a:t>心室細動</a:t>
            </a:r>
            <a:r>
              <a:rPr lang="ja-JP" altLang="en-US" sz="1200" dirty="0" smtClean="0"/>
              <a:t>」によって生じることが多いのです。</a:t>
            </a:r>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33</a:t>
            </a:fld>
            <a:endParaRPr lang="en-US" altLang="ja-JP" smtClean="0">
              <a:ea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indent="0">
              <a:buFont typeface="Wingdings"/>
              <a:buNone/>
            </a:pPr>
            <a:r>
              <a:rPr lang="ja-JP" altLang="en-US" dirty="0" smtClean="0"/>
              <a:t>これは、正常な心臓の動きを電気的にとらえた心電図です。</a:t>
            </a:r>
            <a:r>
              <a:rPr lang="en-US" altLang="ja-JP" dirty="0" smtClean="0"/>
              <a:t>3</a:t>
            </a:r>
            <a:r>
              <a:rPr lang="ja-JP" altLang="en-US" dirty="0" err="1" smtClean="0"/>
              <a:t>つの</a:t>
            </a:r>
            <a:r>
              <a:rPr lang="ja-JP" altLang="en-US" dirty="0" smtClean="0"/>
              <a:t>山が１回の拍動を表しています。</a:t>
            </a:r>
            <a:r>
              <a:rPr lang="ja-JP" altLang="en-US" sz="1200" dirty="0" smtClean="0"/>
              <a:t>心臓は電気的刺激で</a:t>
            </a:r>
            <a:r>
              <a:rPr lang="ja-JP" altLang="en-US" sz="1200" smtClean="0"/>
              <a:t>、２４時間３６５日</a:t>
            </a:r>
            <a:r>
              <a:rPr lang="ja-JP" altLang="en-US" sz="1200" dirty="0" smtClean="0"/>
              <a:t>、規則正しく収縮と拡張を繰り返しています。</a:t>
            </a:r>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34</a:t>
            </a:fld>
            <a:endParaRPr lang="en-US" altLang="ja-JP" smtClean="0">
              <a:ea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心室細動は、心室が細かく動くと書きますが、その名の通り、</a:t>
            </a:r>
            <a:r>
              <a:rPr lang="ja-JP" altLang="en-US" sz="1200" dirty="0" smtClean="0"/>
              <a:t>心臓の心室と呼ばれる個所の筋肉がケイレンしている状態です。心臓は動いているのですが、ケイレン状態なので、ポンプとしての役割を果たせなくなっています。</a:t>
            </a:r>
            <a:endParaRPr lang="ja-JP" altLang="en-US" dirty="0" smtClean="0"/>
          </a:p>
          <a:p>
            <a:pPr marL="0" indent="0">
              <a:buNone/>
            </a:pPr>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35</a:t>
            </a:fld>
            <a:endParaRPr lang="en-US" altLang="ja-JP" smtClean="0">
              <a:ea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indent="0">
              <a:buNone/>
            </a:pPr>
            <a:r>
              <a:rPr lang="ja-JP" altLang="en-US" dirty="0" smtClean="0"/>
              <a:t>心室細動に対する唯一の対処方法がＡＥＤを使った電気ショックです。その電気ショックのことを除細動といいます。</a:t>
            </a:r>
            <a:endParaRPr lang="en-US" altLang="ja-JP" dirty="0" smtClean="0"/>
          </a:p>
          <a:p>
            <a:pPr marL="0" indent="0">
              <a:buNone/>
            </a:pPr>
            <a:r>
              <a:rPr lang="ja-JP" altLang="en-US" sz="1200" dirty="0" smtClean="0"/>
              <a:t>心臓のけいれん状態である「心室細動」に対して、心臓に電気ショックを与え、</a:t>
            </a:r>
            <a:r>
              <a:rPr lang="ja-JP" altLang="en-US" sz="1200" dirty="0" smtClean="0">
                <a:solidFill>
                  <a:srgbClr val="FF0000"/>
                </a:solidFill>
              </a:rPr>
              <a:t>けいれんを取り除く</a:t>
            </a:r>
            <a:r>
              <a:rPr lang="ja-JP" altLang="en-US" sz="1200" dirty="0" smtClean="0"/>
              <a:t>ことです。</a:t>
            </a:r>
          </a:p>
          <a:p>
            <a:endParaRPr lang="ja-JP" altLang="en-US"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36</a:t>
            </a:fld>
            <a:endParaRPr lang="en-US" altLang="ja-JP" smtClean="0">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dirty="0" smtClean="0"/>
              <a:t>強い電気を流すことで、心臓のケイレンは取り除かれた状態になります。これで除細動成功です。</a:t>
            </a:r>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37</a:t>
            </a:fld>
            <a:endParaRPr lang="en-US" altLang="ja-JP" smtClean="0">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p:cNvSpPr>
            <a:spLocks noGrp="1" noRot="1" noChangeAspect="1" noTextEdit="1"/>
          </p:cNvSpPr>
          <p:nvPr>
            <p:ph type="sldImg"/>
          </p:nvPr>
        </p:nvSpPr>
        <p:spPr>
          <a:ln/>
        </p:spPr>
      </p:sp>
      <p:sp>
        <p:nvSpPr>
          <p:cNvPr id="84995" name="ノート プレースホルダー 2"/>
          <p:cNvSpPr>
            <a:spLocks noGrp="1"/>
          </p:cNvSpPr>
          <p:nvPr>
            <p:ph type="body" idx="1"/>
          </p:nvPr>
        </p:nvSpPr>
        <p:spPr>
          <a:noFill/>
        </p:spPr>
        <p:txBody>
          <a:bodyPr/>
          <a:lstStyle/>
          <a:p>
            <a:r>
              <a:rPr lang="ja-JP" altLang="en-US" dirty="0" smtClean="0"/>
              <a:t>除細動とは、心臓のけいれん状態である「心室細動」に対して、</a:t>
            </a:r>
            <a:endParaRPr lang="en-US" altLang="ja-JP" dirty="0" smtClean="0"/>
          </a:p>
          <a:p>
            <a:r>
              <a:rPr lang="en-US" altLang="ja-JP" dirty="0" smtClean="0"/>
              <a:t>【</a:t>
            </a:r>
            <a:r>
              <a:rPr lang="ja-JP" altLang="en-US" dirty="0" smtClean="0"/>
              <a:t>クリック</a:t>
            </a:r>
            <a:r>
              <a:rPr lang="en-US" altLang="ja-JP" dirty="0" smtClean="0"/>
              <a:t>】【</a:t>
            </a:r>
            <a:r>
              <a:rPr lang="ja-JP" altLang="en-US" dirty="0" smtClean="0"/>
              <a:t>クリック</a:t>
            </a:r>
            <a:r>
              <a:rPr lang="en-US" altLang="ja-JP" dirty="0" smtClean="0"/>
              <a:t>】</a:t>
            </a:r>
            <a:r>
              <a:rPr lang="ja-JP" altLang="en-US" dirty="0" smtClean="0"/>
              <a:t>心臓に電気ショックを与え、</a:t>
            </a:r>
            <a:endParaRPr lang="en-US" altLang="ja-JP" dirty="0" smtClean="0"/>
          </a:p>
          <a:p>
            <a:r>
              <a:rPr lang="en-US" altLang="ja-JP" dirty="0" smtClean="0"/>
              <a:t>【</a:t>
            </a:r>
            <a:r>
              <a:rPr lang="ja-JP" altLang="en-US" dirty="0" smtClean="0"/>
              <a:t>クリック</a:t>
            </a:r>
            <a:r>
              <a:rPr lang="en-US" altLang="ja-JP" dirty="0" smtClean="0"/>
              <a:t>】【</a:t>
            </a:r>
            <a:r>
              <a:rPr lang="ja-JP" altLang="en-US" dirty="0" smtClean="0"/>
              <a:t>クリック</a:t>
            </a:r>
            <a:r>
              <a:rPr lang="en-US" altLang="ja-JP" dirty="0" smtClean="0"/>
              <a:t>】</a:t>
            </a:r>
            <a:r>
              <a:rPr lang="ja-JP" altLang="en-US" dirty="0" smtClean="0"/>
              <a:t>けいれんを取り除くことです。</a:t>
            </a:r>
            <a:endParaRPr lang="en-US" altLang="ja-JP" dirty="0" smtClean="0"/>
          </a:p>
          <a:p>
            <a:r>
              <a:rPr lang="ja-JP" altLang="en-US" dirty="0" smtClean="0"/>
              <a:t>その後心肺蘇生を行うことで、心臓も栄養をもらって徐々にもとの動きを取り戻してきます。必ずＡＥＤと心肺蘇生はセットで行ってください。ＡＥＤだけでは人は救えません。</a:t>
            </a:r>
          </a:p>
          <a:p>
            <a:endParaRPr lang="ja-JP" altLang="en-US" dirty="0" smtClean="0"/>
          </a:p>
        </p:txBody>
      </p:sp>
      <p:sp>
        <p:nvSpPr>
          <p:cNvPr id="8499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35953208-9C2D-4C28-AA62-38E1E94C6151}" type="slidenum">
              <a:rPr lang="en-US" altLang="ja-JP" smtClean="0">
                <a:ea typeface="ＭＳ Ｐゴシック" charset="-128"/>
              </a:rPr>
              <a:pPr>
                <a:spcBef>
                  <a:spcPct val="0"/>
                </a:spcBef>
              </a:pPr>
              <a:t>38</a:t>
            </a:fld>
            <a:endParaRPr lang="en-US" altLang="ja-JP" smtClean="0">
              <a:ea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ー 1"/>
          <p:cNvSpPr>
            <a:spLocks noGrp="1" noRot="1" noChangeAspect="1" noTextEdit="1"/>
          </p:cNvSpPr>
          <p:nvPr>
            <p:ph type="sldImg"/>
          </p:nvPr>
        </p:nvSpPr>
        <p:spPr>
          <a:ln/>
        </p:spPr>
      </p:sp>
      <p:sp>
        <p:nvSpPr>
          <p:cNvPr id="88067" name="ノート プレースホルダー 2"/>
          <p:cNvSpPr>
            <a:spLocks noGrp="1"/>
          </p:cNvSpPr>
          <p:nvPr>
            <p:ph type="body" idx="1"/>
          </p:nvPr>
        </p:nvSpPr>
        <p:spPr>
          <a:noFill/>
        </p:spPr>
        <p:txBody>
          <a:bodyPr/>
          <a:lstStyle/>
          <a:p>
            <a:pPr eaLnBrk="1" hangingPunct="1">
              <a:lnSpc>
                <a:spcPct val="90000"/>
              </a:lnSpc>
              <a:buFont typeface="Wingdings" pitchFamily="2" charset="2"/>
              <a:buNone/>
            </a:pPr>
            <a:r>
              <a:rPr lang="ja-JP" altLang="en-US" dirty="0" smtClean="0"/>
              <a:t>では、なぜ、現場に居合わせた人による、早い除細動が必要なのでしょうか。次の４つの理由があります。</a:t>
            </a:r>
            <a:endParaRPr lang="en-US" altLang="ja-JP" dirty="0" smtClean="0"/>
          </a:p>
          <a:p>
            <a:pPr eaLnBrk="1" hangingPunct="1">
              <a:lnSpc>
                <a:spcPct val="90000"/>
              </a:lnSpc>
              <a:buFont typeface="Wingdings" pitchFamily="2" charset="2"/>
              <a:buNone/>
            </a:pPr>
            <a:r>
              <a:rPr lang="ja-JP" altLang="en-US" sz="1200" dirty="0" smtClean="0"/>
              <a:t>１つ目として、急な心停止は、心室細動と呼ばれる状態であることが多い。</a:t>
            </a:r>
            <a:endParaRPr lang="en-US" altLang="ja-JP" sz="1200" dirty="0" smtClean="0"/>
          </a:p>
          <a:p>
            <a:pPr eaLnBrk="1" hangingPunct="1">
              <a:lnSpc>
                <a:spcPct val="90000"/>
              </a:lnSpc>
              <a:buFont typeface="Wingdings" pitchFamily="2" charset="2"/>
              <a:buNone/>
            </a:pPr>
            <a:r>
              <a:rPr lang="ja-JP" altLang="en-US" sz="1200" dirty="0" smtClean="0"/>
              <a:t>２つ目として、心室細動に対する適切な対応は、ＡＥＤを使った電気ショック除細動です。</a:t>
            </a:r>
          </a:p>
          <a:p>
            <a:pPr eaLnBrk="1" hangingPunct="1">
              <a:lnSpc>
                <a:spcPct val="90000"/>
              </a:lnSpc>
              <a:buFont typeface="Wingdings" pitchFamily="2" charset="2"/>
              <a:buNone/>
            </a:pPr>
            <a:r>
              <a:rPr lang="ja-JP" altLang="en-US" sz="1200" dirty="0" smtClean="0"/>
              <a:t>３つ目として　時間の経過とともに、除細動の成功率はどんどん悪くなります。</a:t>
            </a:r>
          </a:p>
          <a:p>
            <a:pPr eaLnBrk="1" hangingPunct="1">
              <a:lnSpc>
                <a:spcPct val="90000"/>
              </a:lnSpc>
              <a:buFont typeface="Wingdings" pitchFamily="2" charset="2"/>
              <a:buNone/>
            </a:pPr>
            <a:r>
              <a:rPr lang="ja-JP" altLang="en-US" sz="1200" dirty="0" smtClean="0"/>
              <a:t>４つ目として　心室細動が起こっている時間は数分間に過ぎません。</a:t>
            </a:r>
            <a:endParaRPr lang="en-US" altLang="ja-JP" sz="1200" dirty="0" smtClean="0"/>
          </a:p>
          <a:p>
            <a:pPr eaLnBrk="1" hangingPunct="1">
              <a:lnSpc>
                <a:spcPct val="90000"/>
              </a:lnSpc>
              <a:buFont typeface="Wingdings" pitchFamily="2" charset="2"/>
              <a:buNone/>
            </a:pPr>
            <a:r>
              <a:rPr lang="ja-JP" altLang="en-US" sz="1200" dirty="0" smtClean="0"/>
              <a:t>始めは心臓も余力が多く残っているので大きなケイレンです。しかし、心臓も酸素と栄養素をもらっていないので、ケイレンも長くは続きません。心電図の縦の揺れがケイレンの大きさを表していますが、徐々に徐々にケイレンが小さくなっていって、最後は力尽きて止まってしまいます。こうなる前に、心臓に余力が多く残っている早い段階で、除細動を行えば、元の動きに戻る可能性も高くなるのです。</a:t>
            </a:r>
            <a:endParaRPr lang="en-US" altLang="ja-JP" sz="1200" dirty="0" smtClean="0"/>
          </a:p>
          <a:p>
            <a:pPr eaLnBrk="1" hangingPunct="1">
              <a:lnSpc>
                <a:spcPct val="90000"/>
              </a:lnSpc>
              <a:buFont typeface="Wingdings" pitchFamily="2" charset="2"/>
              <a:buNone/>
            </a:pPr>
            <a:r>
              <a:rPr lang="ja-JP" altLang="en-US" sz="1200" dirty="0" smtClean="0"/>
              <a:t>だから現場に居合わせて人による早い除細動が有効なのです。</a:t>
            </a:r>
          </a:p>
          <a:p>
            <a:endParaRPr lang="ja-JP" altLang="en-US" dirty="0" smtClean="0"/>
          </a:p>
        </p:txBody>
      </p:sp>
      <p:sp>
        <p:nvSpPr>
          <p:cNvPr id="8806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67CDD3BA-B699-406A-AAC2-4D78C7D25E35}" type="slidenum">
              <a:rPr lang="en-US" altLang="ja-JP" smtClean="0">
                <a:ea typeface="ＭＳ Ｐゴシック" charset="-128"/>
              </a:rPr>
              <a:pPr>
                <a:spcBef>
                  <a:spcPct val="0"/>
                </a:spcBef>
              </a:pPr>
              <a:t>39</a:t>
            </a:fld>
            <a:endParaRPr lang="en-US" altLang="ja-JP" smtClean="0">
              <a:ea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ー 1"/>
          <p:cNvSpPr>
            <a:spLocks noGrp="1" noRot="1" noChangeAspect="1" noTextEdit="1"/>
          </p:cNvSpPr>
          <p:nvPr>
            <p:ph type="sldImg"/>
          </p:nvPr>
        </p:nvSpPr>
        <p:spPr>
          <a:ln/>
        </p:spPr>
      </p:sp>
      <p:sp>
        <p:nvSpPr>
          <p:cNvPr id="95235" name="ノート プレースホルダー 2"/>
          <p:cNvSpPr>
            <a:spLocks noGrp="1"/>
          </p:cNvSpPr>
          <p:nvPr>
            <p:ph type="body" idx="1"/>
          </p:nvPr>
        </p:nvSpPr>
        <p:spPr>
          <a:noFill/>
        </p:spPr>
        <p:txBody>
          <a:bodyPr/>
          <a:lstStyle/>
          <a:p>
            <a:r>
              <a:rPr lang="ja-JP" altLang="en-US" dirty="0" smtClean="0"/>
              <a:t>このグラフは、右がその場に居合わせた市民が救急車が来る前にＡＥＤを使用して電気ショックを行った場合と、左は救急隊が到着してから電気ショックを行った場合の社会復帰率になります。</a:t>
            </a:r>
            <a:endParaRPr lang="en-US" altLang="ja-JP" dirty="0" smtClean="0"/>
          </a:p>
          <a:p>
            <a:r>
              <a:rPr lang="ja-JP" altLang="en-US" dirty="0" smtClean="0"/>
              <a:t>左の円グラフは、救急隊が電気ショックを行った場合ですが、１年間で</a:t>
            </a:r>
            <a:r>
              <a:rPr lang="en-US" altLang="ja-JP" dirty="0" smtClean="0"/>
              <a:t>5,819</a:t>
            </a:r>
            <a:r>
              <a:rPr lang="ja-JP" altLang="en-US" dirty="0" smtClean="0"/>
              <a:t>例社会復帰できたのが、</a:t>
            </a:r>
            <a:r>
              <a:rPr lang="en-US" altLang="ja-JP" dirty="0" smtClean="0"/>
              <a:t>1,004</a:t>
            </a:r>
            <a:r>
              <a:rPr lang="ja-JP" altLang="en-US" dirty="0" smtClean="0"/>
              <a:t>例で社会復帰率は</a:t>
            </a:r>
            <a:r>
              <a:rPr lang="en-US" altLang="ja-JP" dirty="0" smtClean="0"/>
              <a:t>17.3</a:t>
            </a:r>
            <a:r>
              <a:rPr lang="ja-JP" altLang="en-US" dirty="0" smtClean="0"/>
              <a:t>％です。</a:t>
            </a:r>
            <a:endParaRPr lang="en-US" altLang="ja-JP" dirty="0" smtClean="0"/>
          </a:p>
          <a:p>
            <a:r>
              <a:rPr lang="ja-JP" altLang="en-US" dirty="0" smtClean="0"/>
              <a:t>右の円グラフは、市民が早く電気ショックを行った場合ですが、</a:t>
            </a:r>
            <a:r>
              <a:rPr lang="en-US" altLang="ja-JP" dirty="0" smtClean="0"/>
              <a:t>1,096</a:t>
            </a:r>
            <a:r>
              <a:rPr lang="ja-JP" altLang="en-US" dirty="0" smtClean="0"/>
              <a:t>例ありまして、社会復帰できたのが、</a:t>
            </a:r>
            <a:r>
              <a:rPr lang="en-US" altLang="ja-JP" dirty="0" smtClean="0"/>
              <a:t>440</a:t>
            </a:r>
            <a:r>
              <a:rPr lang="ja-JP" altLang="en-US" dirty="0" smtClean="0"/>
              <a:t>例で社会復帰率にすると</a:t>
            </a:r>
            <a:r>
              <a:rPr lang="en-US" altLang="ja-JP" dirty="0" smtClean="0"/>
              <a:t>40.1</a:t>
            </a:r>
            <a:r>
              <a:rPr lang="ja-JP" altLang="en-US" dirty="0" smtClean="0"/>
              <a:t>％です。</a:t>
            </a:r>
            <a:endParaRPr lang="en-US" altLang="ja-JP" dirty="0" smtClean="0"/>
          </a:p>
          <a:p>
            <a:r>
              <a:rPr lang="ja-JP" altLang="en-US" dirty="0" smtClean="0"/>
              <a:t>救急隊が電気ショックを行った場合より、市民が電気ショックを行った場合の方が、</a:t>
            </a:r>
            <a:r>
              <a:rPr lang="en-US" altLang="ja-JP" dirty="0" smtClean="0"/>
              <a:t>2</a:t>
            </a:r>
            <a:r>
              <a:rPr lang="ja-JP" altLang="en-US" dirty="0" smtClean="0"/>
              <a:t>倍以上の社会復帰率があることがわかります。</a:t>
            </a:r>
            <a:endParaRPr lang="en-US" altLang="ja-JP" dirty="0" smtClean="0"/>
          </a:p>
          <a:p>
            <a:r>
              <a:rPr lang="ja-JP" altLang="en-US" dirty="0" smtClean="0"/>
              <a:t>この統計の数値からも、早い除細動の重要性がおわかりいただけると思います。</a:t>
            </a:r>
          </a:p>
        </p:txBody>
      </p:sp>
      <p:sp>
        <p:nvSpPr>
          <p:cNvPr id="95236"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1FD87913-CAB6-4FF7-80B9-3FB5AE813D03}" type="slidenum">
              <a:rPr lang="en-US" altLang="ja-JP" smtClean="0">
                <a:ea typeface="ＭＳ Ｐゴシック" charset="-128"/>
              </a:rPr>
              <a:pPr>
                <a:spcBef>
                  <a:spcPct val="0"/>
                </a:spcBef>
              </a:pPr>
              <a:t>40</a:t>
            </a:fld>
            <a:endParaRPr lang="en-US" altLang="ja-JP"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救急蘇生法の全体像です。おさらいですが、救急蘇生法と言ったら、一次救命処置とファーストエイド、そして本日実技を行う一次救命処置といったら、心肺蘇生、ＡＥＤ、気道異物除去の３つになります。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5</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sz="1200" dirty="0" smtClean="0"/>
              <a:t>ＡＥＤは誰が使用できるのかと言いますと、救命の現場に居合わせた人、誰でも使用することができます。</a:t>
            </a:r>
          </a:p>
          <a:p>
            <a:r>
              <a:rPr lang="ja-JP" altLang="en-US" sz="1200" dirty="0" smtClean="0"/>
              <a:t>ＡＥＤを使用する対象者は、「意識なし」かつ「呼吸なし」の傷病者です。年齢制限はありません。</a:t>
            </a:r>
            <a:endParaRPr lang="ja-JP" altLang="en-US" sz="1100" dirty="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41</a:t>
            </a:fld>
            <a:endParaRPr lang="en-US" altLang="ja-JP" smtClean="0">
              <a:ea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sz="1200" dirty="0" smtClean="0"/>
              <a:t>ＡＥＤは、自動的に心電図を解析して電気ショックが必要かどうか</a:t>
            </a:r>
            <a:r>
              <a:rPr lang="ja-JP" altLang="en-US" sz="1200" smtClean="0"/>
              <a:t>を決定し</a:t>
            </a:r>
            <a:r>
              <a:rPr lang="ja-JP" altLang="en-US" sz="1200" dirty="0" smtClean="0"/>
              <a:t>、音声メッセージで指示する</a:t>
            </a:r>
            <a:r>
              <a:rPr lang="ja-JP" altLang="en-US" sz="1200" smtClean="0"/>
              <a:t>ので、それ</a:t>
            </a:r>
            <a:r>
              <a:rPr lang="ja-JP" altLang="en-US" sz="1200" dirty="0" smtClean="0"/>
              <a:t>に従えば操作は難しく</a:t>
            </a:r>
            <a:r>
              <a:rPr lang="ja-JP" altLang="en-US" sz="1200" smtClean="0"/>
              <a:t>ありません。ＡＥＤの操作の基本は、とにかく電源を入れて音声メッセージに従うと覚えておいてください。</a:t>
            </a:r>
            <a:endParaRPr lang="ja-JP" altLang="en-US" sz="1100" dirty="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42</a:t>
            </a:fld>
            <a:endParaRPr lang="en-US" altLang="ja-JP" smtClean="0">
              <a:ea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ここで一定頻度者についてお話します。一定頻度者とは、非医療従事者の内、業務の内容や活動の性格から一定の頻度で心停止者に対し、応急の対応（手当）を行うことがあらかじめ期待・想定される者をいいます。私ども消防はもちろんですが、不特定多数の人が出入りする場所で業務を行っている職種が該当します。</a:t>
            </a:r>
            <a:endParaRPr lang="ja-JP" altLang="en-US" sz="1100" dirty="0" smtClean="0"/>
          </a:p>
          <a:p>
            <a:endParaRPr lang="ja-JP" altLang="en-US" sz="1200" dirty="0" smtClean="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43</a:t>
            </a:fld>
            <a:endParaRPr lang="en-US" altLang="ja-JP" smtClean="0">
              <a:ea typeface="ＭＳ Ｐゴシック" charset="-128"/>
            </a:endParaRPr>
          </a:p>
        </p:txBody>
      </p:sp>
    </p:spTree>
    <p:extLst>
      <p:ext uri="{BB962C8B-B14F-4D97-AF65-F5344CB8AC3E}">
        <p14:creationId xmlns:p14="http://schemas.microsoft.com/office/powerpoint/2010/main" val="20772273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t>一定頻度者の皆さんが医療行為である</a:t>
            </a:r>
            <a:r>
              <a:rPr lang="en-US" altLang="ja-JP" sz="1100" dirty="0" smtClean="0"/>
              <a:t>AED</a:t>
            </a:r>
            <a:r>
              <a:rPr lang="ja-JP" altLang="en-US" sz="1100" dirty="0" smtClean="0"/>
              <a:t>を使用する場合は、医師法を留意しなければなりません。医師法第１７条には、医師でなければ、医業をなしてはならない。と定められています。</a:t>
            </a:r>
            <a:endParaRPr lang="en-US" altLang="ja-JP" sz="1100" dirty="0" smtClean="0"/>
          </a:p>
          <a:p>
            <a:endParaRPr lang="ja-JP" altLang="en-US" sz="1100" dirty="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44</a:t>
            </a:fld>
            <a:endParaRPr lang="en-US" altLang="ja-JP" smtClean="0">
              <a:ea typeface="ＭＳ Ｐゴシック" charset="-128"/>
            </a:endParaRPr>
          </a:p>
        </p:txBody>
      </p:sp>
    </p:spTree>
    <p:extLst>
      <p:ext uri="{BB962C8B-B14F-4D97-AF65-F5344CB8AC3E}">
        <p14:creationId xmlns:p14="http://schemas.microsoft.com/office/powerpoint/2010/main" val="1043170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sz="1100" dirty="0" smtClean="0"/>
              <a:t>では、はたして</a:t>
            </a:r>
            <a:r>
              <a:rPr lang="en-US" altLang="ja-JP" sz="1100" dirty="0" smtClean="0"/>
              <a:t>AED</a:t>
            </a:r>
            <a:r>
              <a:rPr lang="ja-JP" altLang="en-US" sz="1100" dirty="0" smtClean="0"/>
              <a:t>使用は、医療行為でしょうか？ＡＥＤを他人に使うことは、医行為です。　「業務として行う」医行為、すなわち「反復継続の意思を持って行われる医行為」は医師以外の者が行うことを禁止してます。</a:t>
            </a:r>
          </a:p>
          <a:p>
            <a:endParaRPr lang="ja-JP" altLang="en-US" sz="1100" dirty="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45</a:t>
            </a:fld>
            <a:endParaRPr lang="en-US" altLang="ja-JP" smtClean="0">
              <a:ea typeface="ＭＳ Ｐゴシック" charset="-128"/>
            </a:endParaRPr>
          </a:p>
        </p:txBody>
      </p:sp>
    </p:spTree>
    <p:extLst>
      <p:ext uri="{BB962C8B-B14F-4D97-AF65-F5344CB8AC3E}">
        <p14:creationId xmlns:p14="http://schemas.microsoft.com/office/powerpoint/2010/main" val="3802596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sz="1200" dirty="0" smtClean="0"/>
              <a:t>しかし・・・</a:t>
            </a:r>
          </a:p>
          <a:p>
            <a:pPr marL="0" indent="0">
              <a:buNone/>
            </a:pPr>
            <a:r>
              <a:rPr lang="ja-JP" altLang="en-US" sz="1200" dirty="0" smtClean="0"/>
              <a:t>たまたま遭遇した心肺停止患者に、近くにあるＡＥＤを市民が使う行為は、医行為でしょうか？</a:t>
            </a:r>
            <a:endParaRPr lang="ja-JP" altLang="en-US" sz="1200" dirty="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46</a:t>
            </a:fld>
            <a:endParaRPr lang="en-US" altLang="ja-JP" smtClean="0">
              <a:ea typeface="ＭＳ Ｐゴシック" charset="-128"/>
            </a:endParaRPr>
          </a:p>
        </p:txBody>
      </p:sp>
    </p:spTree>
    <p:extLst>
      <p:ext uri="{BB962C8B-B14F-4D97-AF65-F5344CB8AC3E}">
        <p14:creationId xmlns:p14="http://schemas.microsoft.com/office/powerpoint/2010/main" val="3204449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sz="1200" dirty="0" smtClean="0"/>
              <a:t>これは、平成１６年に示された国の見解ですが、一般の人がたまたま救急現場に居合わせてＡＥＤを使った場合には反復継続の意思がなく、医師法違反にはならない。となりました。</a:t>
            </a:r>
            <a:endParaRPr lang="ja-JP" altLang="en-US" sz="1200" dirty="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47</a:t>
            </a:fld>
            <a:endParaRPr lang="en-US" altLang="ja-JP" smtClean="0">
              <a:ea typeface="ＭＳ Ｐゴシック" charset="-128"/>
            </a:endParaRPr>
          </a:p>
        </p:txBody>
      </p:sp>
    </p:spTree>
    <p:extLst>
      <p:ext uri="{BB962C8B-B14F-4D97-AF65-F5344CB8AC3E}">
        <p14:creationId xmlns:p14="http://schemas.microsoft.com/office/powerpoint/2010/main" val="9863747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sz="1200" dirty="0" smtClean="0"/>
              <a:t>一般の人が</a:t>
            </a:r>
            <a:r>
              <a:rPr lang="en-US" altLang="ja-JP" sz="1200" dirty="0" smtClean="0"/>
              <a:t>AED</a:t>
            </a:r>
            <a:r>
              <a:rPr lang="ja-JP" altLang="en-US" sz="1200" dirty="0" smtClean="0"/>
              <a:t>を使用することは医師法違反にならないとのことですが、では、私たち一定頻度者はどうかといいますと、「業務の内容や活動領域の性格から一定の頻度で心停止者に対し応急の対応を行うことがあらかじめ想定される者（一定頻度者）」と表現されている救急隊員や消防隊員、警察官、警備員などは</a:t>
            </a:r>
            <a:r>
              <a:rPr lang="ja-JP" altLang="en-US" sz="1200" u="sng" dirty="0" smtClean="0"/>
              <a:t>４つの条件を満たせばＡＥＤを反復使用しても違法にならない。 とされています。</a:t>
            </a:r>
            <a:endParaRPr lang="ja-JP" altLang="en-US" sz="1100" dirty="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48</a:t>
            </a:fld>
            <a:endParaRPr lang="en-US" altLang="ja-JP" smtClean="0">
              <a:ea typeface="ＭＳ Ｐゴシック" charset="-128"/>
            </a:endParaRPr>
          </a:p>
        </p:txBody>
      </p:sp>
    </p:spTree>
    <p:extLst>
      <p:ext uri="{BB962C8B-B14F-4D97-AF65-F5344CB8AC3E}">
        <p14:creationId xmlns:p14="http://schemas.microsoft.com/office/powerpoint/2010/main" val="14351770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pPr marL="0" indent="0">
              <a:buNone/>
            </a:pPr>
            <a:r>
              <a:rPr lang="ja-JP" altLang="en-US" sz="1100" dirty="0" smtClean="0"/>
              <a:t>こちらは一定頻度者のＡＥＤ使用が医師法違反とならない４つの条件となります。</a:t>
            </a:r>
            <a:br>
              <a:rPr lang="ja-JP" altLang="en-US" sz="1100" dirty="0" smtClean="0"/>
            </a:br>
            <a:r>
              <a:rPr lang="ja-JP" altLang="en-US" sz="800" dirty="0" smtClean="0"/>
              <a:t>１　医師を探す努力をしても見つからない等、医師</a:t>
            </a:r>
            <a:endParaRPr lang="en-US" altLang="ja-JP" sz="800" dirty="0" smtClean="0"/>
          </a:p>
          <a:p>
            <a:pPr marL="0" indent="0">
              <a:buNone/>
            </a:pPr>
            <a:r>
              <a:rPr lang="ja-JP" altLang="en-US" sz="800" dirty="0" smtClean="0"/>
              <a:t>　による速やかな対応を得る事が困難である。</a:t>
            </a:r>
          </a:p>
          <a:p>
            <a:pPr marL="0" indent="0">
              <a:buNone/>
            </a:pPr>
            <a:r>
              <a:rPr lang="ja-JP" altLang="en-US" sz="800" dirty="0" smtClean="0"/>
              <a:t>２　救助者（ＡＥＤ使用者）が傷病者の意識、呼吸</a:t>
            </a:r>
            <a:endParaRPr lang="en-US" altLang="ja-JP" sz="800" dirty="0" smtClean="0"/>
          </a:p>
          <a:p>
            <a:pPr marL="0" indent="0">
              <a:buNone/>
            </a:pPr>
            <a:r>
              <a:rPr lang="ja-JP" altLang="en-US" sz="800" dirty="0" smtClean="0"/>
              <a:t>　がない事を確認していること。</a:t>
            </a:r>
          </a:p>
          <a:p>
            <a:pPr marL="0" indent="0">
              <a:buNone/>
            </a:pPr>
            <a:r>
              <a:rPr lang="ja-JP" altLang="en-US" sz="800" dirty="0" smtClean="0"/>
              <a:t>３　救助者（ＡＥＤ使用者）がＡＥＤ使用に必要な講</a:t>
            </a:r>
            <a:endParaRPr lang="en-US" altLang="ja-JP" sz="800" dirty="0" smtClean="0"/>
          </a:p>
          <a:p>
            <a:pPr marL="0" indent="0">
              <a:buNone/>
            </a:pPr>
            <a:r>
              <a:rPr lang="ja-JP" altLang="en-US" sz="800" dirty="0" smtClean="0"/>
              <a:t>　習を受けていること。</a:t>
            </a:r>
          </a:p>
          <a:p>
            <a:pPr marL="0" indent="0">
              <a:buNone/>
            </a:pPr>
            <a:r>
              <a:rPr lang="ja-JP" altLang="en-US" sz="800" dirty="0" smtClean="0"/>
              <a:t>４　使用されるＡＥＤが医療器具として薬機法上の　</a:t>
            </a:r>
            <a:endParaRPr lang="en-US" altLang="ja-JP" sz="800" dirty="0" smtClean="0"/>
          </a:p>
          <a:p>
            <a:pPr marL="0" indent="0">
              <a:buNone/>
            </a:pPr>
            <a:r>
              <a:rPr lang="ja-JP" altLang="en-US" sz="800" dirty="0" smtClean="0"/>
              <a:t>　承認を得ていること。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800" dirty="0" smtClean="0"/>
          </a:p>
          <a:p>
            <a:endParaRPr lang="ja-JP" altLang="en-US" sz="1100" dirty="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49</a:t>
            </a:fld>
            <a:endParaRPr lang="en-US" altLang="ja-JP" smtClean="0">
              <a:ea typeface="ＭＳ Ｐゴシック" charset="-128"/>
            </a:endParaRPr>
          </a:p>
        </p:txBody>
      </p:sp>
    </p:spTree>
    <p:extLst>
      <p:ext uri="{BB962C8B-B14F-4D97-AF65-F5344CB8AC3E}">
        <p14:creationId xmlns:p14="http://schemas.microsoft.com/office/powerpoint/2010/main" val="29038867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sz="1200" dirty="0" smtClean="0"/>
              <a:t>こちらが主に一定頻度者とされている職種になります。</a:t>
            </a:r>
            <a:endParaRPr lang="ja-JP" altLang="en-US" sz="1100" dirty="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50</a:t>
            </a:fld>
            <a:endParaRPr lang="en-US" altLang="ja-JP" smtClean="0">
              <a:ea typeface="ＭＳ Ｐゴシック" charset="-128"/>
            </a:endParaRPr>
          </a:p>
        </p:txBody>
      </p:sp>
    </p:spTree>
    <p:extLst>
      <p:ext uri="{BB962C8B-B14F-4D97-AF65-F5344CB8AC3E}">
        <p14:creationId xmlns:p14="http://schemas.microsoft.com/office/powerpoint/2010/main" val="1464207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smtClean="0"/>
              <a:t>それでは、一次救命処置の重要性についてお話しています。</a:t>
            </a:r>
            <a:r>
              <a:rPr kumimoji="1" lang="ja-JP" altLang="en-US" sz="1200" dirty="0" smtClean="0"/>
              <a:t>突然のケガや病気で、救急車を呼ぶような場面に遭遇したとき、救急隊が医師来るまでの間に、なぜ、現場に居合わせて人による救命処置を行う必要があるのでしょうか？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6</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p:spPr>
        <p:txBody>
          <a:bodyPr/>
          <a:lstStyle/>
          <a:p>
            <a:r>
              <a:rPr lang="ja-JP" altLang="en-US" sz="1200" dirty="0" smtClean="0"/>
              <a:t>一定頻度者は、職業・立場上の責務として、心肺蘇生を実施し、ＡＥＤを使用することが期待されている人達である。そのため厚生労働省通達では、市民よりは高いレベルの心肺蘇生技術（ＡＥＤ操作）を求めています。つまり、一般市民向け心肺蘇生法講習とは別に、筆記試験や実技評価を盛り込んだ「一定頻度者向け講習」を規定して受講義務を課しています。</a:t>
            </a:r>
            <a:endParaRPr lang="ja-JP" altLang="en-US" sz="1200" dirty="0"/>
          </a:p>
        </p:txBody>
      </p:sp>
      <p:sp>
        <p:nvSpPr>
          <p:cNvPr id="67588" name="スライド番号プレースホルダー 3"/>
          <p:cNvSpPr>
            <a:spLocks noGrp="1"/>
          </p:cNvSpPr>
          <p:nvPr>
            <p:ph type="sldNum" sz="quarter" idx="5"/>
          </p:nvPr>
        </p:nvSpPr>
        <p:spPr>
          <a:noFill/>
        </p:spPr>
        <p:txBody>
          <a:bodyPr/>
          <a:lstStyle>
            <a:lvl1pPr>
              <a:spcBef>
                <a:spcPct val="30000"/>
              </a:spcBef>
              <a:defRPr kumimoji="1" sz="1200">
                <a:solidFill>
                  <a:schemeClr val="tx1"/>
                </a:solidFill>
                <a:latin typeface="Arial" charset="0"/>
                <a:ea typeface="ＭＳ Ｐ明朝" pitchFamily="18" charset="-128"/>
              </a:defRPr>
            </a:lvl1pPr>
            <a:lvl2pPr marL="742950" indent="-285750">
              <a:spcBef>
                <a:spcPct val="30000"/>
              </a:spcBef>
              <a:defRPr kumimoji="1" sz="1200">
                <a:solidFill>
                  <a:schemeClr val="tx1"/>
                </a:solidFill>
                <a:latin typeface="Arial" charset="0"/>
                <a:ea typeface="ＭＳ Ｐ明朝" pitchFamily="18" charset="-128"/>
              </a:defRPr>
            </a:lvl2pPr>
            <a:lvl3pPr marL="1143000" indent="-228600">
              <a:spcBef>
                <a:spcPct val="30000"/>
              </a:spcBef>
              <a:defRPr kumimoji="1" sz="1200">
                <a:solidFill>
                  <a:schemeClr val="tx1"/>
                </a:solidFill>
                <a:latin typeface="Arial" charset="0"/>
                <a:ea typeface="ＭＳ Ｐ明朝" pitchFamily="18" charset="-128"/>
              </a:defRPr>
            </a:lvl3pPr>
            <a:lvl4pPr marL="1600200" indent="-228600">
              <a:spcBef>
                <a:spcPct val="30000"/>
              </a:spcBef>
              <a:defRPr kumimoji="1" sz="1200">
                <a:solidFill>
                  <a:schemeClr val="tx1"/>
                </a:solidFill>
                <a:latin typeface="Arial" charset="0"/>
                <a:ea typeface="ＭＳ Ｐ明朝" pitchFamily="18" charset="-128"/>
              </a:defRPr>
            </a:lvl4pPr>
            <a:lvl5pPr marL="2057400" indent="-22860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spcBef>
                <a:spcPct val="0"/>
              </a:spcBef>
            </a:pPr>
            <a:fld id="{ED79BF86-3EB1-47C6-B27A-D803D9339905}" type="slidenum">
              <a:rPr lang="en-US" altLang="ja-JP" smtClean="0">
                <a:ea typeface="ＭＳ Ｐゴシック" charset="-128"/>
              </a:rPr>
              <a:pPr>
                <a:spcBef>
                  <a:spcPct val="0"/>
                </a:spcBef>
              </a:pPr>
              <a:t>51</a:t>
            </a:fld>
            <a:endParaRPr lang="en-US" altLang="ja-JP" smtClean="0">
              <a:ea typeface="ＭＳ Ｐゴシック" charset="-128"/>
            </a:endParaRPr>
          </a:p>
        </p:txBody>
      </p:sp>
    </p:spTree>
    <p:extLst>
      <p:ext uri="{BB962C8B-B14F-4D97-AF65-F5344CB8AC3E}">
        <p14:creationId xmlns:p14="http://schemas.microsoft.com/office/powerpoint/2010/main" val="1485340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ここで問題ですが、</a:t>
            </a:r>
            <a:r>
              <a:rPr kumimoji="1" lang="en-US" altLang="ja-JP" dirty="0" smtClean="0"/>
              <a:t>119</a:t>
            </a:r>
            <a:r>
              <a:rPr kumimoji="1" lang="ja-JP" altLang="en-US" dirty="0" smtClean="0"/>
              <a:t>番通報をしてから、救急車が救急の現場に到着するまで、どれくらいかかると思いますか？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クリック</a:t>
            </a:r>
            <a:r>
              <a:rPr kumimoji="1" lang="en-US" altLang="ja-JP" dirty="0" smtClean="0"/>
              <a:t>】</a:t>
            </a:r>
            <a:r>
              <a:rPr kumimoji="1" lang="ja-JP" altLang="en-US" dirty="0" smtClean="0"/>
              <a:t>答えは９分です。救急車が救急の現場に到着するまで、全国平均で約９分かかります。さいたま市も、全国と同じ状況で救急車の平均到着時間は９分です。この空白の９分の間に、現場に居合わせた人が、どのような行動をとるかによって、傷病者のその後の生活を左右してしまうことがあるのです。救急車の平均到着時間が９分というのを覚えていただいて、次の話を聞い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7</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sz="1200" dirty="0" smtClean="0"/>
              <a:t>人が倒れて、突然、心臓の動きと呼吸が止まってしまうことがあります。心臓の動きと呼吸が止まってしまえば、</a:t>
            </a:r>
            <a:r>
              <a:rPr lang="ja-JP" altLang="en-US" sz="1200" dirty="0" smtClean="0"/>
              <a:t>全身に酸素や栄養素を含んだ血液を送れなくなってしまいます。全身の臓器は、酸素や栄養素が来なければ、死滅していってしまうわけです。非常に危険な状態です。</a:t>
            </a:r>
            <a:endParaRPr kumimoji="1" lang="ja-JP" altLang="en-US" sz="1200" dirty="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8</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smtClean="0"/>
              <a:t>全身の臓器の中で、</a:t>
            </a:r>
            <a:r>
              <a:rPr lang="ja-JP" altLang="en-US" sz="1200" dirty="0" smtClean="0"/>
              <a:t>脳は酸素や栄養素を一番使っています。しかし、脳は酸素や栄養素をほとんどためておくことができません。心肺停止の状態が、３～４分以上続いてしまうと、脳細胞の死滅が始まります。</a:t>
            </a:r>
            <a:endParaRPr lang="en-US" altLang="ja-JP" sz="1200" dirty="0" smtClean="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9</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sz="1200" dirty="0" smtClean="0"/>
              <a:t>脳細胞が死滅してしまうと、呼吸と脈が戻っても、意識が戻らないこともあるわけです。意識が戻らなければ、助かったと言って喜べないと思います。助かったと言って喜べるのは、倒れてしまった傷病者が元の生活に戻れた時だと思います。</a:t>
            </a:r>
            <a:endParaRPr kumimoji="1" lang="en-US" altLang="ja-JP" sz="1200" dirty="0" smtClean="0"/>
          </a:p>
        </p:txBody>
      </p:sp>
      <p:sp>
        <p:nvSpPr>
          <p:cNvPr id="4" name="スライド番号プレースホルダー 3"/>
          <p:cNvSpPr>
            <a:spLocks noGrp="1"/>
          </p:cNvSpPr>
          <p:nvPr>
            <p:ph type="sldNum" sz="quarter" idx="10"/>
          </p:nvPr>
        </p:nvSpPr>
        <p:spPr/>
        <p:txBody>
          <a:bodyPr/>
          <a:lstStyle/>
          <a:p>
            <a:fld id="{3383416F-1822-4F2F-9DC5-BE426B534BBF}" type="slidenum">
              <a:rPr kumimoji="1" lang="ja-JP" altLang="en-US" smtClean="0"/>
              <a:t>10</a:t>
            </a:fld>
            <a:endParaRPr kumimoji="1" lang="ja-JP" altLang="en-US"/>
          </a:p>
        </p:txBody>
      </p:sp>
    </p:spTree>
    <p:extLst>
      <p:ext uri="{BB962C8B-B14F-4D97-AF65-F5344CB8AC3E}">
        <p14:creationId xmlns:p14="http://schemas.microsoft.com/office/powerpoint/2010/main" val="190486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fld id="{7EAF316F-CE14-4F70-9F31-2BBE863CF125}" type="datetime1">
              <a:rPr kumimoji="1" lang="ja-JP" altLang="en-US" smtClean="0"/>
              <a:t>2023/2/7</a:t>
            </a:fld>
            <a:endParaRPr kumimoji="1" lang="ja-JP" altLang="en-US"/>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fld id="{F09044E7-CC97-42EE-AE7A-CE249093DC74}"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9F172CA2-36EA-4012-986C-D1661AF76834}" type="datetime1">
              <a:rPr kumimoji="1" lang="ja-JP" altLang="en-US" smtClean="0"/>
              <a:t>2023/2/7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09044E7-CC97-42EE-AE7A-CE249093DC7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5A97BA86-A756-4E32-87B1-00DAC2D2CB5B}" type="datetime1">
              <a:rPr kumimoji="1" lang="ja-JP" altLang="en-US" smtClean="0"/>
              <a:t>2023/2/7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09044E7-CC97-42EE-AE7A-CE249093DC74}"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981200"/>
            <a:ext cx="40386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40386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C834D9E2-8CC0-46FA-B8DC-3C911DF8A203}" type="slidenum">
              <a:rPr lang="en-US" altLang="ja-JP"/>
              <a:pPr>
                <a:defRPr/>
              </a:pPr>
              <a: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fld id="{58907683-6671-42A3-98B8-CE94B0BF8120}" type="datetime1">
              <a:rPr lang="ja-JP" altLang="en-US" smtClean="0"/>
              <a:t>2023/2/7</a:t>
            </a:fld>
            <a:endParaRPr lang="en-US" altLang="ja-JP"/>
          </a:p>
        </p:txBody>
      </p:sp>
    </p:spTree>
    <p:extLst>
      <p:ext uri="{BB962C8B-B14F-4D97-AF65-F5344CB8AC3E}">
        <p14:creationId xmlns:p14="http://schemas.microsoft.com/office/powerpoint/2010/main" val="1606985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981200"/>
            <a:ext cx="40386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981200"/>
            <a:ext cx="4038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648200" y="4000500"/>
            <a:ext cx="4038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7" name="Rectangle 3"/>
          <p:cNvSpPr>
            <a:spLocks noGrp="1" noChangeArrowheads="1"/>
          </p:cNvSpPr>
          <p:nvPr>
            <p:ph type="sldNum" sz="quarter" idx="11"/>
          </p:nvPr>
        </p:nvSpPr>
        <p:spPr>
          <a:ln/>
        </p:spPr>
        <p:txBody>
          <a:bodyPr/>
          <a:lstStyle>
            <a:lvl1pPr>
              <a:defRPr/>
            </a:lvl1pPr>
          </a:lstStyle>
          <a:p>
            <a:pPr>
              <a:defRPr/>
            </a:pPr>
            <a:fld id="{C3CBC406-A40A-4D63-A548-1C267A2E76CA}" type="slidenum">
              <a:rPr lang="en-US" altLang="ja-JP"/>
              <a:pPr>
                <a:defRPr/>
              </a:pPr>
              <a:t>‹#›</a:t>
            </a:fld>
            <a:endParaRPr lang="en-US" altLang="ja-JP"/>
          </a:p>
        </p:txBody>
      </p:sp>
      <p:sp>
        <p:nvSpPr>
          <p:cNvPr id="8" name="Rectangle 16"/>
          <p:cNvSpPr>
            <a:spLocks noGrp="1" noChangeArrowheads="1"/>
          </p:cNvSpPr>
          <p:nvPr>
            <p:ph type="dt" sz="half" idx="12"/>
          </p:nvPr>
        </p:nvSpPr>
        <p:spPr>
          <a:ln/>
        </p:spPr>
        <p:txBody>
          <a:bodyPr/>
          <a:lstStyle>
            <a:lvl1pPr>
              <a:defRPr/>
            </a:lvl1pPr>
          </a:lstStyle>
          <a:p>
            <a:pPr>
              <a:defRPr/>
            </a:pPr>
            <a:fld id="{135CBB42-C3B0-4C3C-813C-DDAC74DBFC18}" type="datetime1">
              <a:rPr lang="ja-JP" altLang="en-US" smtClean="0"/>
              <a:t>2023/2/7</a:t>
            </a:fld>
            <a:endParaRPr lang="en-US" altLang="ja-JP"/>
          </a:p>
        </p:txBody>
      </p:sp>
    </p:spTree>
    <p:extLst>
      <p:ext uri="{BB962C8B-B14F-4D97-AF65-F5344CB8AC3E}">
        <p14:creationId xmlns:p14="http://schemas.microsoft.com/office/powerpoint/2010/main" val="234145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4"/>
          </p:nvPr>
        </p:nvSpPr>
        <p:spPr/>
        <p:txBody>
          <a:bodyPr rtlCol="0"/>
          <a:lstStyle/>
          <a:p>
            <a:fld id="{F8033E17-C86B-4F57-A595-708C3D6639B4}" type="datetime1">
              <a:rPr kumimoji="1" lang="ja-JP" altLang="en-US" smtClean="0"/>
              <a:t>2023/2/7</a:t>
            </a:fld>
            <a:endParaRPr kumimoji="1" lang="ja-JP" altLang="en-US"/>
          </a:p>
        </p:txBody>
      </p:sp>
      <p:sp>
        <p:nvSpPr>
          <p:cNvPr id="9" name="スライド番号プレースホルダー 8"/>
          <p:cNvSpPr>
            <a:spLocks noGrp="1"/>
          </p:cNvSpPr>
          <p:nvPr>
            <p:ph type="sldNum" sz="quarter" idx="15"/>
          </p:nvPr>
        </p:nvSpPr>
        <p:spPr/>
        <p:txBody>
          <a:bodyPr rtlCol="0"/>
          <a:lstStyle/>
          <a:p>
            <a:fld id="{F09044E7-CC97-42EE-AE7A-CE249093DC74}" type="slidenum">
              <a:rPr kumimoji="1" lang="ja-JP" altLang="en-US" smtClean="0"/>
              <a:t>‹#›</a:t>
            </a:fld>
            <a:endParaRPr kumimoji="1" lang="ja-JP" altLang="en-US"/>
          </a:p>
        </p:txBody>
      </p:sp>
      <p:sp>
        <p:nvSpPr>
          <p:cNvPr id="10" name="フッター プレースホルダー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fld id="{7A7D1F3B-785F-4A50-975A-2693877B059F}" type="datetime1">
              <a:rPr kumimoji="1" lang="ja-JP" altLang="en-US" smtClean="0"/>
              <a:t>2023/2/7</a:t>
            </a:fld>
            <a:endParaRPr kumimoji="1" lang="ja-JP" altLang="en-US"/>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fld id="{F09044E7-CC97-42EE-AE7A-CE249093DC74}"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11FE9613-DE4B-4428-A9F8-13039BA99093}" type="datetime1">
              <a:rPr kumimoji="1" lang="ja-JP" altLang="en-US" smtClean="0"/>
              <a:t>2023/2/7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09044E7-CC97-42EE-AE7A-CE249093DC74}"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マスター タイトルの書式設定</a:t>
            </a:r>
            <a:endParaRPr kumimoji="0" lang="en-US"/>
          </a:p>
        </p:txBody>
      </p:sp>
      <p:sp>
        <p:nvSpPr>
          <p:cNvPr id="7" name="日付プレースホルダー 6"/>
          <p:cNvSpPr>
            <a:spLocks noGrp="1"/>
          </p:cNvSpPr>
          <p:nvPr>
            <p:ph type="dt" sz="half" idx="10"/>
          </p:nvPr>
        </p:nvSpPr>
        <p:spPr/>
        <p:txBody>
          <a:bodyPr/>
          <a:lstStyle/>
          <a:p>
            <a:fld id="{696B2C09-2326-4BA5-B1D6-7570FCD011BF}" type="datetime1">
              <a:rPr kumimoji="1" lang="ja-JP" altLang="en-US" smtClean="0"/>
              <a:t>2023/2/7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09044E7-CC97-42EE-AE7A-CE249093DC74}"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6" name="日付プレースホルダー 5"/>
          <p:cNvSpPr>
            <a:spLocks noGrp="1"/>
          </p:cNvSpPr>
          <p:nvPr>
            <p:ph type="dt" sz="half" idx="10"/>
          </p:nvPr>
        </p:nvSpPr>
        <p:spPr/>
        <p:txBody>
          <a:bodyPr rtlCol="0"/>
          <a:lstStyle/>
          <a:p>
            <a:fld id="{8F503F51-37D9-4093-A501-D9A6DA2EA51E}" type="datetime1">
              <a:rPr kumimoji="1" lang="ja-JP" altLang="en-US" smtClean="0"/>
              <a:t>2023/2/7</a:t>
            </a:fld>
            <a:endParaRPr kumimoji="1" lang="ja-JP" altLang="en-US"/>
          </a:p>
        </p:txBody>
      </p:sp>
      <p:sp>
        <p:nvSpPr>
          <p:cNvPr id="7" name="スライド番号プレースホルダー 6"/>
          <p:cNvSpPr>
            <a:spLocks noGrp="1"/>
          </p:cNvSpPr>
          <p:nvPr>
            <p:ph type="sldNum" sz="quarter" idx="11"/>
          </p:nvPr>
        </p:nvSpPr>
        <p:spPr/>
        <p:txBody>
          <a:bodyPr rtlCol="0"/>
          <a:lstStyle/>
          <a:p>
            <a:fld id="{F09044E7-CC97-42EE-AE7A-CE249093DC74}" type="slidenum">
              <a:rPr kumimoji="1" lang="ja-JP" altLang="en-US" smtClean="0"/>
              <a:t>‹#›</a:t>
            </a:fld>
            <a:endParaRPr kumimoji="1" lang="ja-JP" altLang="en-US"/>
          </a:p>
        </p:txBody>
      </p:sp>
      <p:sp>
        <p:nvSpPr>
          <p:cNvPr id="8" name="フッター プレースホルダー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845A034-0E02-4DA8-B656-006430B44332}" type="datetime1">
              <a:rPr kumimoji="1" lang="ja-JP" altLang="en-US" smtClean="0"/>
              <a:t>2023/2/7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09044E7-CC97-42EE-AE7A-CE249093DC7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4"/>
          </p:nvPr>
        </p:nvSpPr>
        <p:spPr/>
        <p:txBody>
          <a:bodyPr rtlCol="0"/>
          <a:lstStyle/>
          <a:p>
            <a:fld id="{B1DC8F9D-232E-420A-A5F8-4FB41C0F32C2}" type="datetime1">
              <a:rPr kumimoji="1" lang="ja-JP" altLang="en-US" smtClean="0"/>
              <a:t>2023/2/7</a:t>
            </a:fld>
            <a:endParaRPr kumimoji="1" lang="ja-JP" altLang="en-US"/>
          </a:p>
        </p:txBody>
      </p:sp>
      <p:sp>
        <p:nvSpPr>
          <p:cNvPr id="22" name="スライド番号プレースホルダー 21"/>
          <p:cNvSpPr>
            <a:spLocks noGrp="1"/>
          </p:cNvSpPr>
          <p:nvPr>
            <p:ph type="sldNum" sz="quarter" idx="15"/>
          </p:nvPr>
        </p:nvSpPr>
        <p:spPr/>
        <p:txBody>
          <a:bodyPr rtlCol="0"/>
          <a:lstStyle/>
          <a:p>
            <a:fld id="{F09044E7-CC97-42EE-AE7A-CE249093DC74}" type="slidenum">
              <a:rPr kumimoji="1" lang="ja-JP" altLang="en-US" smtClean="0"/>
              <a:t>‹#›</a:t>
            </a:fld>
            <a:endParaRPr kumimoji="1" lang="ja-JP" altLang="en-US"/>
          </a:p>
        </p:txBody>
      </p:sp>
      <p:sp>
        <p:nvSpPr>
          <p:cNvPr id="23" name="フッター プレースホルダー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ー 16"/>
          <p:cNvSpPr>
            <a:spLocks noGrp="1"/>
          </p:cNvSpPr>
          <p:nvPr>
            <p:ph type="dt" sz="half" idx="10"/>
          </p:nvPr>
        </p:nvSpPr>
        <p:spPr/>
        <p:txBody>
          <a:bodyPr rtlCol="0"/>
          <a:lstStyle/>
          <a:p>
            <a:fld id="{36CA1829-E081-4EF2-B64E-D40A135CB746}" type="datetime1">
              <a:rPr kumimoji="1" lang="ja-JP" altLang="en-US" smtClean="0"/>
              <a:t>2023/2/7</a:t>
            </a:fld>
            <a:endParaRPr kumimoji="1" lang="ja-JP" altLang="en-US"/>
          </a:p>
        </p:txBody>
      </p:sp>
      <p:sp>
        <p:nvSpPr>
          <p:cNvPr id="18" name="スライド番号プレースホルダー 17"/>
          <p:cNvSpPr>
            <a:spLocks noGrp="1"/>
          </p:cNvSpPr>
          <p:nvPr>
            <p:ph type="sldNum" sz="quarter" idx="11"/>
          </p:nvPr>
        </p:nvSpPr>
        <p:spPr/>
        <p:txBody>
          <a:bodyPr rtlCol="0"/>
          <a:lstStyle/>
          <a:p>
            <a:fld id="{F09044E7-CC97-42EE-AE7A-CE249093DC74}" type="slidenum">
              <a:rPr kumimoji="1" lang="ja-JP" altLang="en-US" smtClean="0"/>
              <a:t>‹#›</a:t>
            </a:fld>
            <a:endParaRPr kumimoji="1" lang="ja-JP" altLang="en-US"/>
          </a:p>
        </p:txBody>
      </p:sp>
      <p:sp>
        <p:nvSpPr>
          <p:cNvPr id="21" name="フッター プレースホルダー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60FCAF1-0BB7-44BA-9672-5E796B0C0452}" type="datetime1">
              <a:rPr kumimoji="1" lang="ja-JP" altLang="en-US" smtClean="0"/>
              <a:t>2023/2/7</a:t>
            </a:fld>
            <a:endParaRPr kumimoji="1" lang="ja-JP" altLang="en-US"/>
          </a:p>
        </p:txBody>
      </p:sp>
      <p:sp>
        <p:nvSpPr>
          <p:cNvPr id="3" name="フッター プレースホルダー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ー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09044E7-CC97-42EE-AE7A-CE249093DC74}"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Lst>
  <p:hf hdr="0" ftr="0" dt="0"/>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http://www.nihonkohden.co.jp/aed/image/product01_ph02.jp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057178" y="3367890"/>
            <a:ext cx="5107110" cy="205125"/>
          </a:xfrm>
          <a:prstGeom prst="roundRect">
            <a:avLst/>
          </a:prstGeom>
          <a:gradFill>
            <a:gsLst>
              <a:gs pos="0">
                <a:schemeClr val="accent1">
                  <a:tint val="0"/>
                </a:schemeClr>
              </a:gs>
              <a:gs pos="32000">
                <a:schemeClr val="accent1">
                  <a:tint val="60000"/>
                  <a:satMod val="120000"/>
                </a:schemeClr>
              </a:gs>
              <a:gs pos="100000">
                <a:schemeClr val="accent1">
                  <a:tint val="90000"/>
                  <a:alpha val="100000"/>
                  <a:lumMod val="90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1831504" y="2636912"/>
            <a:ext cx="6172200" cy="1013498"/>
          </a:xfrm>
        </p:spPr>
        <p:txBody>
          <a:bodyPr>
            <a:normAutofit/>
          </a:bodyPr>
          <a:lstStyle/>
          <a:p>
            <a:r>
              <a:rPr kumimoji="1" lang="ja-JP" altLang="en-US" sz="6000" dirty="0" smtClean="0"/>
              <a:t>普通救命講習</a:t>
            </a:r>
            <a:r>
              <a:rPr kumimoji="1" lang="en-US" altLang="ja-JP" sz="6000" dirty="0" smtClean="0"/>
              <a:t>Ⅱ</a:t>
            </a:r>
            <a:endParaRPr kumimoji="1" lang="ja-JP" altLang="en-US" sz="6000" dirty="0"/>
          </a:p>
        </p:txBody>
      </p:sp>
      <p:sp>
        <p:nvSpPr>
          <p:cNvPr id="3" name="サブタイトル 2"/>
          <p:cNvSpPr>
            <a:spLocks noGrp="1"/>
          </p:cNvSpPr>
          <p:nvPr>
            <p:ph type="subTitle" idx="1"/>
          </p:nvPr>
        </p:nvSpPr>
        <p:spPr>
          <a:xfrm>
            <a:off x="2123728" y="3645024"/>
            <a:ext cx="4948064" cy="792088"/>
          </a:xfrm>
        </p:spPr>
        <p:txBody>
          <a:bodyPr>
            <a:normAutofit/>
          </a:bodyPr>
          <a:lstStyle/>
          <a:p>
            <a:r>
              <a:rPr kumimoji="1" lang="ja-JP" altLang="en-US" sz="3200" dirty="0" smtClean="0"/>
              <a:t>さいたま市消防局　救急課</a:t>
            </a:r>
            <a:endParaRPr kumimoji="1" lang="ja-JP" altLang="en-US" sz="3200" dirty="0"/>
          </a:p>
        </p:txBody>
      </p:sp>
      <p:pic>
        <p:nvPicPr>
          <p:cNvPr id="1026" name="Picture 2" descr="C:\Users\kiyo\Desktop\応急手当講習新スライド案\AED.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0273" b="38789"/>
          <a:stretch/>
        </p:blipFill>
        <p:spPr bwMode="auto">
          <a:xfrm>
            <a:off x="7092280" y="980728"/>
            <a:ext cx="1986940" cy="21820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iyo\Desktop\応急手当講習新スライド案\胸骨圧迫.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67067" b="54229"/>
          <a:stretch/>
        </p:blipFill>
        <p:spPr bwMode="auto">
          <a:xfrm>
            <a:off x="1835696" y="10061"/>
            <a:ext cx="1882140" cy="13950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iyo\Pictures\仕事写真\ヌゥ\救急隊ヌゥ3.jpg"/>
          <p:cNvPicPr>
            <a:picLocks noChangeAspect="1" noChangeArrowheads="1"/>
          </p:cNvPicPr>
          <p:nvPr/>
        </p:nvPicPr>
        <p:blipFill>
          <a:blip r:embed="rId4" cstate="print">
            <a:clrChange>
              <a:clrFrom>
                <a:srgbClr val="0704AD"/>
              </a:clrFrom>
              <a:clrTo>
                <a:srgbClr val="0704AD">
                  <a:alpha val="0"/>
                </a:srgbClr>
              </a:clrTo>
            </a:clrChange>
            <a:extLst>
              <a:ext uri="{28A0092B-C50C-407E-A947-70E740481C1C}">
                <a14:useLocalDpi xmlns:a14="http://schemas.microsoft.com/office/drawing/2010/main" val="0"/>
              </a:ext>
            </a:extLst>
          </a:blip>
          <a:srcRect/>
          <a:stretch>
            <a:fillRect/>
          </a:stretch>
        </p:blipFill>
        <p:spPr bwMode="auto">
          <a:xfrm>
            <a:off x="3275856" y="4052740"/>
            <a:ext cx="3030413" cy="26960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iyo\Desktop\応急手当講習新スライド案\背部叩打.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8201" t="8989" r="43599" b="40510"/>
          <a:stretch/>
        </p:blipFill>
        <p:spPr bwMode="auto">
          <a:xfrm>
            <a:off x="6732240" y="3717032"/>
            <a:ext cx="1611630" cy="15392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iyo\Desktop\応急手当講習新スライド案\乳児心肺蘇生.jpg"/>
          <p:cNvPicPr>
            <a:picLocks noChangeAspect="1" noChangeArrowheads="1"/>
          </p:cNvPicPr>
          <p:nvPr/>
        </p:nvPicPr>
        <p:blipFill rotWithShape="1">
          <a:blip r:embed="rId6">
            <a:clrChange>
              <a:clrFrom>
                <a:srgbClr val="FFFDFA"/>
              </a:clrFrom>
              <a:clrTo>
                <a:srgbClr val="FFFDFA">
                  <a:alpha val="0"/>
                </a:srgbClr>
              </a:clrTo>
            </a:clrChange>
            <a:extLst>
              <a:ext uri="{28A0092B-C50C-407E-A947-70E740481C1C}">
                <a14:useLocalDpi xmlns:a14="http://schemas.microsoft.com/office/drawing/2010/main" val="0"/>
              </a:ext>
            </a:extLst>
          </a:blip>
          <a:srcRect t="45739" r="69606"/>
          <a:stretch/>
        </p:blipFill>
        <p:spPr bwMode="auto">
          <a:xfrm>
            <a:off x="133792" y="5589240"/>
            <a:ext cx="1333768" cy="126989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iyo\Desktop\応急手当講習新スライド案\人工呼吸.jpg"/>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64139" t="46011" r="6928" b="4490"/>
          <a:stretch/>
        </p:blipFill>
        <p:spPr bwMode="auto">
          <a:xfrm>
            <a:off x="5422001" y="404664"/>
            <a:ext cx="1653541" cy="150876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236468" y="5045896"/>
            <a:ext cx="777777" cy="307777"/>
          </a:xfrm>
          <a:prstGeom prst="rect">
            <a:avLst/>
          </a:prstGeom>
          <a:noFill/>
        </p:spPr>
        <p:txBody>
          <a:bodyPr wrap="none" rtlCol="0">
            <a:spAutoFit/>
          </a:bodyPr>
          <a:lstStyle/>
          <a:p>
            <a:r>
              <a:rPr kumimoji="1" lang="ja-JP" altLang="en-US" sz="1400" dirty="0" smtClean="0">
                <a:solidFill>
                  <a:schemeClr val="bg1"/>
                </a:solidFill>
              </a:rPr>
              <a:t>Ｇ２０２０</a:t>
            </a:r>
            <a:endParaRPr kumimoji="1" lang="ja-JP" altLang="en-US" sz="1400" dirty="0">
              <a:solidFill>
                <a:schemeClr val="bg1"/>
              </a:solidFill>
            </a:endParaRPr>
          </a:p>
        </p:txBody>
      </p:sp>
    </p:spTree>
    <p:extLst>
      <p:ext uri="{BB962C8B-B14F-4D97-AF65-F5344CB8AC3E}">
        <p14:creationId xmlns:p14="http://schemas.microsoft.com/office/powerpoint/2010/main" val="3231082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rot="21144160">
            <a:off x="465805" y="4798271"/>
            <a:ext cx="3377641" cy="1174696"/>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7859216" cy="1143000"/>
          </a:xfrm>
        </p:spPr>
        <p:txBody>
          <a:bodyPr>
            <a:normAutofit/>
          </a:bodyPr>
          <a:lstStyle/>
          <a:p>
            <a:r>
              <a:rPr lang="ja-JP" altLang="en-US" sz="5400" dirty="0" smtClean="0"/>
              <a:t>一次救命処置の重要性</a:t>
            </a:r>
            <a:endParaRPr kumimoji="1" lang="ja-JP" altLang="en-US" sz="5400" dirty="0"/>
          </a:p>
        </p:txBody>
      </p:sp>
      <p:sp>
        <p:nvSpPr>
          <p:cNvPr id="3" name="コンテンツ プレースホルダー 2"/>
          <p:cNvSpPr>
            <a:spLocks noGrp="1"/>
          </p:cNvSpPr>
          <p:nvPr>
            <p:ph sz="quarter" idx="1"/>
          </p:nvPr>
        </p:nvSpPr>
        <p:spPr>
          <a:xfrm>
            <a:off x="457200" y="1600200"/>
            <a:ext cx="8003232" cy="4873752"/>
          </a:xfrm>
        </p:spPr>
        <p:txBody>
          <a:bodyPr>
            <a:normAutofit/>
          </a:bodyPr>
          <a:lstStyle/>
          <a:p>
            <a:pPr marL="0" indent="0">
              <a:buNone/>
            </a:pPr>
            <a:r>
              <a:rPr kumimoji="1" lang="ja-JP" altLang="en-US" sz="3600" dirty="0"/>
              <a:t>　</a:t>
            </a:r>
            <a:r>
              <a:rPr kumimoji="1" lang="ja-JP" altLang="en-US" sz="3600" dirty="0" smtClean="0"/>
              <a:t>脳細胞が死滅してしまうと、呼吸と脈が戻っても、意識が戻らないことも・・・</a:t>
            </a:r>
            <a:endParaRPr kumimoji="1" lang="en-US" altLang="ja-JP" sz="3600" dirty="0" smtClean="0"/>
          </a:p>
          <a:p>
            <a:pPr marL="0" indent="0">
              <a:buNone/>
            </a:pPr>
            <a:r>
              <a:rPr lang="ja-JP" altLang="en-US" sz="3600" dirty="0" smtClean="0"/>
              <a:t>　</a:t>
            </a:r>
            <a:endParaRPr kumimoji="1" lang="ja-JP" altLang="en-US" sz="3600" dirty="0"/>
          </a:p>
        </p:txBody>
      </p:sp>
      <p:pic>
        <p:nvPicPr>
          <p:cNvPr id="3074" name="Picture 2" descr="C:\Users\kiyo\Desktop\応急手当講習新スライド案\イラスト\一次救命処置-01.jpg"/>
          <p:cNvPicPr>
            <a:picLocks noChangeAspect="1" noChangeArrowheads="1"/>
          </p:cNvPicPr>
          <p:nvPr/>
        </p:nvPicPr>
        <p:blipFill>
          <a:blip r:embed="rId3">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251520" y="4659833"/>
            <a:ext cx="3333942" cy="1577479"/>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5"/>
          </p:nvPr>
        </p:nvSpPr>
        <p:spPr/>
        <p:txBody>
          <a:bodyPr/>
          <a:lstStyle/>
          <a:p>
            <a:fld id="{F09044E7-CC97-42EE-AE7A-CE249093DC74}" type="slidenum">
              <a:rPr kumimoji="1" lang="ja-JP" altLang="en-US" smtClean="0"/>
              <a:t>10</a:t>
            </a:fld>
            <a:endParaRPr kumimoji="1" lang="ja-JP" altLang="en-US"/>
          </a:p>
        </p:txBody>
      </p:sp>
    </p:spTree>
    <p:extLst>
      <p:ext uri="{BB962C8B-B14F-4D97-AF65-F5344CB8AC3E}">
        <p14:creationId xmlns:p14="http://schemas.microsoft.com/office/powerpoint/2010/main" val="1820219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859216" cy="1143000"/>
          </a:xfrm>
        </p:spPr>
        <p:txBody>
          <a:bodyPr>
            <a:normAutofit/>
          </a:bodyPr>
          <a:lstStyle/>
          <a:p>
            <a:r>
              <a:rPr lang="ja-JP" altLang="en-US" sz="5400" dirty="0" smtClean="0"/>
              <a:t>一次救命処置の重要性</a:t>
            </a:r>
            <a:endParaRPr kumimoji="1" lang="ja-JP" altLang="en-US" sz="5400" dirty="0"/>
          </a:p>
        </p:txBody>
      </p:sp>
      <p:sp>
        <p:nvSpPr>
          <p:cNvPr id="3" name="コンテンツ プレースホルダー 2"/>
          <p:cNvSpPr>
            <a:spLocks noGrp="1"/>
          </p:cNvSpPr>
          <p:nvPr>
            <p:ph sz="quarter" idx="1"/>
          </p:nvPr>
        </p:nvSpPr>
        <p:spPr>
          <a:xfrm>
            <a:off x="457200" y="1600200"/>
            <a:ext cx="8003232" cy="2260848"/>
          </a:xfrm>
        </p:spPr>
        <p:txBody>
          <a:bodyPr>
            <a:normAutofit/>
          </a:bodyPr>
          <a:lstStyle/>
          <a:p>
            <a:pPr marL="0" indent="0">
              <a:buNone/>
            </a:pPr>
            <a:r>
              <a:rPr lang="ja-JP" altLang="en-US" sz="3600" dirty="0" smtClean="0"/>
              <a:t>　救急車の到着時間は約</a:t>
            </a:r>
            <a:r>
              <a:rPr lang="ja-JP" altLang="en-US" sz="3600" dirty="0">
                <a:solidFill>
                  <a:srgbClr val="FF0000"/>
                </a:solidFill>
              </a:rPr>
              <a:t>９</a:t>
            </a:r>
            <a:r>
              <a:rPr lang="ja-JP" altLang="en-US" sz="3600" dirty="0" smtClean="0"/>
              <a:t>分！</a:t>
            </a:r>
            <a:r>
              <a:rPr lang="ja-JP" altLang="en-US" sz="3600" dirty="0"/>
              <a:t>　</a:t>
            </a:r>
            <a:endParaRPr lang="en-US" altLang="ja-JP" sz="3600" dirty="0" smtClean="0"/>
          </a:p>
          <a:p>
            <a:pPr marL="0" indent="0">
              <a:buNone/>
            </a:pPr>
            <a:r>
              <a:rPr lang="ja-JP" altLang="en-US" sz="3600" dirty="0"/>
              <a:t>　</a:t>
            </a:r>
            <a:r>
              <a:rPr lang="ja-JP" altLang="en-US" sz="3600" dirty="0" smtClean="0"/>
              <a:t>つまり・・・何もせずに救急車の到着を</a:t>
            </a:r>
            <a:endParaRPr lang="en-US" altLang="ja-JP" sz="3600" dirty="0" smtClean="0"/>
          </a:p>
          <a:p>
            <a:pPr marL="0" indent="0">
              <a:buNone/>
            </a:pPr>
            <a:r>
              <a:rPr lang="ja-JP" altLang="en-US" sz="3600" dirty="0" smtClean="0"/>
              <a:t>待っていたのでは救命できません。</a:t>
            </a:r>
            <a:endParaRPr kumimoji="1" lang="ja-JP" altLang="en-US" sz="3600" dirty="0"/>
          </a:p>
        </p:txBody>
      </p:sp>
      <p:sp>
        <p:nvSpPr>
          <p:cNvPr id="8" name="円/楕円 7"/>
          <p:cNvSpPr/>
          <p:nvPr/>
        </p:nvSpPr>
        <p:spPr>
          <a:xfrm rot="21144160">
            <a:off x="416576" y="4607113"/>
            <a:ext cx="7618231" cy="1637839"/>
          </a:xfrm>
          <a:prstGeom prst="ellips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pic>
        <p:nvPicPr>
          <p:cNvPr id="6148" name="Picture 4" descr="C:\Users\kiyo\Desktop\応急手当講習新スライド案\イラスト\一次救命処置-指名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0676" y="4530417"/>
            <a:ext cx="1543092" cy="16877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kiyo\Desktop\応急手当講習新スライド案\イラスト\救急車2.jpg"/>
          <p:cNvPicPr>
            <a:picLocks noChangeAspect="1" noChangeArrowheads="1"/>
          </p:cNvPicPr>
          <p:nvPr/>
        </p:nvPicPr>
        <p:blipFill>
          <a:blip r:embed="rId4">
            <a:clrChange>
              <a:clrFrom>
                <a:srgbClr val="2762E4"/>
              </a:clrFrom>
              <a:clrTo>
                <a:srgbClr val="2762E4">
                  <a:alpha val="0"/>
                </a:srgbClr>
              </a:clrTo>
            </a:clrChange>
            <a:extLst>
              <a:ext uri="{28A0092B-C50C-407E-A947-70E740481C1C}">
                <a14:useLocalDpi xmlns:a14="http://schemas.microsoft.com/office/drawing/2010/main" val="0"/>
              </a:ext>
            </a:extLst>
          </a:blip>
          <a:srcRect/>
          <a:stretch>
            <a:fillRect/>
          </a:stretch>
        </p:blipFill>
        <p:spPr bwMode="auto">
          <a:xfrm>
            <a:off x="5364088" y="3573016"/>
            <a:ext cx="1728192" cy="1705845"/>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5"/>
          </p:nvPr>
        </p:nvSpPr>
        <p:spPr/>
        <p:txBody>
          <a:bodyPr/>
          <a:lstStyle/>
          <a:p>
            <a:fld id="{F09044E7-CC97-42EE-AE7A-CE249093DC74}" type="slidenum">
              <a:rPr kumimoji="1" lang="ja-JP" altLang="en-US" smtClean="0"/>
              <a:t>11</a:t>
            </a:fld>
            <a:endParaRPr kumimoji="1" lang="ja-JP" altLang="en-US"/>
          </a:p>
        </p:txBody>
      </p:sp>
    </p:spTree>
    <p:extLst>
      <p:ext uri="{BB962C8B-B14F-4D97-AF65-F5344CB8AC3E}">
        <p14:creationId xmlns:p14="http://schemas.microsoft.com/office/powerpoint/2010/main" val="4023373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859216" cy="1143000"/>
          </a:xfrm>
        </p:spPr>
        <p:txBody>
          <a:bodyPr>
            <a:normAutofit/>
          </a:bodyPr>
          <a:lstStyle/>
          <a:p>
            <a:r>
              <a:rPr lang="ja-JP" altLang="en-US" sz="5400" dirty="0" smtClean="0"/>
              <a:t>一次救命処置の重要性</a:t>
            </a:r>
            <a:endParaRPr kumimoji="1" lang="ja-JP" altLang="en-US" sz="5400" dirty="0"/>
          </a:p>
        </p:txBody>
      </p:sp>
      <p:sp>
        <p:nvSpPr>
          <p:cNvPr id="3" name="コンテンツ プレースホルダー 2"/>
          <p:cNvSpPr>
            <a:spLocks noGrp="1"/>
          </p:cNvSpPr>
          <p:nvPr>
            <p:ph sz="quarter" idx="1"/>
          </p:nvPr>
        </p:nvSpPr>
        <p:spPr>
          <a:xfrm>
            <a:off x="457200" y="1412776"/>
            <a:ext cx="8003232" cy="4873752"/>
          </a:xfrm>
        </p:spPr>
        <p:txBody>
          <a:bodyPr>
            <a:normAutofit/>
          </a:bodyPr>
          <a:lstStyle/>
          <a:p>
            <a:pPr marL="0" indent="0">
              <a:buNone/>
            </a:pPr>
            <a:r>
              <a:rPr lang="ja-JP" altLang="en-US" sz="3600" dirty="0" smtClean="0"/>
              <a:t>　救急車が来るまで、</a:t>
            </a:r>
            <a:r>
              <a:rPr lang="ja-JP" altLang="en-US" sz="3600" dirty="0"/>
              <a:t>傷</a:t>
            </a:r>
            <a:r>
              <a:rPr lang="ja-JP" altLang="en-US" sz="3600" dirty="0" smtClean="0"/>
              <a:t>病者の</a:t>
            </a:r>
            <a:r>
              <a:rPr lang="ja-JP" altLang="en-US" sz="3600" dirty="0"/>
              <a:t>脳に</a:t>
            </a:r>
            <a:r>
              <a:rPr lang="ja-JP" altLang="en-US" sz="3600" dirty="0" smtClean="0"/>
              <a:t>酸素</a:t>
            </a:r>
            <a:endParaRPr lang="en-US" altLang="ja-JP" sz="3600" dirty="0" smtClean="0"/>
          </a:p>
          <a:p>
            <a:pPr marL="0" indent="0">
              <a:buNone/>
            </a:pPr>
            <a:r>
              <a:rPr lang="ja-JP" altLang="en-US" sz="3600" dirty="0" smtClean="0"/>
              <a:t>を送り続けなければ</a:t>
            </a:r>
            <a:r>
              <a:rPr lang="ja-JP" altLang="en-US" sz="3600" dirty="0"/>
              <a:t>なりません</a:t>
            </a:r>
            <a:r>
              <a:rPr lang="ja-JP" altLang="en-US" sz="3600" dirty="0" smtClean="0"/>
              <a:t>。</a:t>
            </a:r>
            <a:endParaRPr lang="en-US" altLang="ja-JP" sz="3600" dirty="0" smtClean="0"/>
          </a:p>
          <a:p>
            <a:pPr marL="0" indent="0">
              <a:buNone/>
            </a:pPr>
            <a:r>
              <a:rPr lang="ja-JP" altLang="en-US" sz="3600" dirty="0"/>
              <a:t>　</a:t>
            </a:r>
            <a:r>
              <a:rPr lang="ja-JP" altLang="en-US" sz="3600" dirty="0" smtClean="0"/>
              <a:t>だから、現場に居合わせた人による、一</a:t>
            </a:r>
            <a:endParaRPr lang="en-US" altLang="ja-JP" sz="3600" dirty="0" smtClean="0"/>
          </a:p>
          <a:p>
            <a:pPr marL="0" indent="0">
              <a:buNone/>
            </a:pPr>
            <a:r>
              <a:rPr lang="ja-JP" altLang="en-US" sz="3600" dirty="0" smtClean="0"/>
              <a:t>次救命処置が重要なのです。</a:t>
            </a:r>
            <a:endParaRPr lang="en-US" altLang="ja-JP" sz="3600" dirty="0" smtClean="0"/>
          </a:p>
        </p:txBody>
      </p:sp>
      <p:sp>
        <p:nvSpPr>
          <p:cNvPr id="7" name="円/楕円 6"/>
          <p:cNvSpPr/>
          <p:nvPr/>
        </p:nvSpPr>
        <p:spPr>
          <a:xfrm rot="21144160">
            <a:off x="416576" y="4607113"/>
            <a:ext cx="7618231" cy="1637839"/>
          </a:xfrm>
          <a:prstGeom prst="ellips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pic>
        <p:nvPicPr>
          <p:cNvPr id="8" name="Picture 3" descr="C:\Users\kiyo\Desktop\応急手当講習新スライド案\イラスト\救急車2.jpg"/>
          <p:cNvPicPr>
            <a:picLocks noChangeAspect="1" noChangeArrowheads="1"/>
          </p:cNvPicPr>
          <p:nvPr/>
        </p:nvPicPr>
        <p:blipFill>
          <a:blip r:embed="rId3">
            <a:clrChange>
              <a:clrFrom>
                <a:srgbClr val="2762E4"/>
              </a:clrFrom>
              <a:clrTo>
                <a:srgbClr val="2762E4">
                  <a:alpha val="0"/>
                </a:srgbClr>
              </a:clrTo>
            </a:clrChange>
            <a:extLst>
              <a:ext uri="{28A0092B-C50C-407E-A947-70E740481C1C}">
                <a14:useLocalDpi xmlns:a14="http://schemas.microsoft.com/office/drawing/2010/main" val="0"/>
              </a:ext>
            </a:extLst>
          </a:blip>
          <a:srcRect/>
          <a:stretch>
            <a:fillRect/>
          </a:stretch>
        </p:blipFill>
        <p:spPr bwMode="auto">
          <a:xfrm>
            <a:off x="3491880" y="3870473"/>
            <a:ext cx="1728192" cy="17058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kiyo\Desktop\応急手当講習新スライド案\イラスト\胸骨圧迫-03.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0676" y="4723396"/>
            <a:ext cx="1543092" cy="150566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5"/>
          </p:nvPr>
        </p:nvSpPr>
        <p:spPr/>
        <p:txBody>
          <a:bodyPr/>
          <a:lstStyle/>
          <a:p>
            <a:fld id="{F09044E7-CC97-42EE-AE7A-CE249093DC74}" type="slidenum">
              <a:rPr kumimoji="1" lang="ja-JP" altLang="en-US" smtClean="0"/>
              <a:t>12</a:t>
            </a:fld>
            <a:endParaRPr kumimoji="1" lang="ja-JP" altLang="en-US"/>
          </a:p>
        </p:txBody>
      </p:sp>
    </p:spTree>
    <p:extLst>
      <p:ext uri="{BB962C8B-B14F-4D97-AF65-F5344CB8AC3E}">
        <p14:creationId xmlns:p14="http://schemas.microsoft.com/office/powerpoint/2010/main" val="2987979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859216" cy="1143000"/>
          </a:xfrm>
        </p:spPr>
        <p:txBody>
          <a:bodyPr>
            <a:normAutofit/>
          </a:bodyPr>
          <a:lstStyle/>
          <a:p>
            <a:r>
              <a:rPr lang="ja-JP" altLang="en-US" sz="5400" dirty="0" smtClean="0"/>
              <a:t>一次救命処置の重要性</a:t>
            </a:r>
            <a:endParaRPr kumimoji="1" lang="ja-JP" altLang="en-US" sz="5400" dirty="0"/>
          </a:p>
        </p:txBody>
      </p:sp>
      <p:pic>
        <p:nvPicPr>
          <p:cNvPr id="8194" name="Picture 2" descr="C:\Users\kiyo\Desktop\応急手当講習新スライド案\イラスト\01-グラフ.jpg"/>
          <p:cNvPicPr>
            <a:picLocks noChangeAspect="1" noChangeArrowheads="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19013" y="1803305"/>
            <a:ext cx="8667572" cy="4536504"/>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347864" y="1556792"/>
            <a:ext cx="2031325" cy="646331"/>
          </a:xfrm>
          <a:prstGeom prst="rect">
            <a:avLst/>
          </a:prstGeom>
          <a:noFill/>
          <a:ln>
            <a:solidFill>
              <a:schemeClr val="tx1"/>
            </a:solidFill>
          </a:ln>
        </p:spPr>
        <p:txBody>
          <a:bodyPr wrap="none" rtlCol="0">
            <a:spAutoFit/>
          </a:bodyPr>
          <a:lstStyle/>
          <a:p>
            <a:r>
              <a:rPr kumimoji="1" lang="ja-JP" altLang="en-US" sz="3600" dirty="0" smtClean="0"/>
              <a:t>救命曲線</a:t>
            </a:r>
            <a:endParaRPr kumimoji="1" lang="ja-JP" altLang="en-US" sz="3600" dirty="0"/>
          </a:p>
        </p:txBody>
      </p:sp>
      <p:sp>
        <p:nvSpPr>
          <p:cNvPr id="3" name="スライド番号プレースホルダー 2"/>
          <p:cNvSpPr>
            <a:spLocks noGrp="1"/>
          </p:cNvSpPr>
          <p:nvPr>
            <p:ph type="sldNum" sz="quarter" idx="15"/>
          </p:nvPr>
        </p:nvSpPr>
        <p:spPr/>
        <p:txBody>
          <a:bodyPr/>
          <a:lstStyle/>
          <a:p>
            <a:fld id="{F09044E7-CC97-42EE-AE7A-CE249093DC74}" type="slidenum">
              <a:rPr kumimoji="1" lang="ja-JP" altLang="en-US" smtClean="0"/>
              <a:t>13</a:t>
            </a:fld>
            <a:endParaRPr kumimoji="1" lang="ja-JP" altLang="en-US"/>
          </a:p>
        </p:txBody>
      </p:sp>
    </p:spTree>
    <p:extLst>
      <p:ext uri="{BB962C8B-B14F-4D97-AF65-F5344CB8AC3E}">
        <p14:creationId xmlns:p14="http://schemas.microsoft.com/office/powerpoint/2010/main" val="2964847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64820" y="1484784"/>
            <a:ext cx="8229600" cy="1158875"/>
          </a:xfrm>
        </p:spPr>
        <p:txBody>
          <a:bodyPr>
            <a:noAutofit/>
          </a:bodyPr>
          <a:lstStyle/>
          <a:p>
            <a:pPr eaLnBrk="1" hangingPunct="1"/>
            <a:r>
              <a:rPr lang="ja-JP" altLang="en-US" sz="3600" dirty="0" smtClean="0"/>
              <a:t>急変した傷病者を</a:t>
            </a:r>
            <a:r>
              <a:rPr lang="ja-JP" altLang="en-US" sz="3600" dirty="0" smtClean="0">
                <a:solidFill>
                  <a:srgbClr val="FF0000"/>
                </a:solidFill>
              </a:rPr>
              <a:t>救命</a:t>
            </a:r>
            <a:r>
              <a:rPr lang="ja-JP" altLang="en-US" sz="3600" dirty="0" smtClean="0"/>
              <a:t>し、</a:t>
            </a:r>
            <a:r>
              <a:rPr lang="ja-JP" altLang="en-US" sz="3600" dirty="0" smtClean="0">
                <a:solidFill>
                  <a:srgbClr val="FF0000"/>
                </a:solidFill>
              </a:rPr>
              <a:t>社会復帰</a:t>
            </a:r>
            <a:r>
              <a:rPr lang="ja-JP" altLang="en-US" sz="3600" dirty="0" smtClean="0"/>
              <a:t>させ</a:t>
            </a:r>
            <a:endParaRPr lang="en-US" altLang="ja-JP" sz="3600" dirty="0" smtClean="0"/>
          </a:p>
          <a:p>
            <a:pPr marL="0" indent="0" eaLnBrk="1" hangingPunct="1">
              <a:buNone/>
            </a:pPr>
            <a:r>
              <a:rPr lang="ja-JP" altLang="en-US" sz="3600" dirty="0" smtClean="0"/>
              <a:t>　</a:t>
            </a:r>
            <a:r>
              <a:rPr lang="ja-JP" altLang="en-US" sz="3600" dirty="0" err="1" smtClean="0"/>
              <a:t>る</a:t>
            </a:r>
            <a:r>
              <a:rPr lang="ja-JP" altLang="en-US" sz="3600" dirty="0" smtClean="0"/>
              <a:t>ために必要となる一連の行い</a:t>
            </a:r>
          </a:p>
        </p:txBody>
      </p:sp>
      <p:sp>
        <p:nvSpPr>
          <p:cNvPr id="14340" name="正方形/長方形 1"/>
          <p:cNvSpPr>
            <a:spLocks noChangeArrowheads="1"/>
          </p:cNvSpPr>
          <p:nvPr/>
        </p:nvSpPr>
        <p:spPr bwMode="auto">
          <a:xfrm>
            <a:off x="1573213" y="5530850"/>
            <a:ext cx="5218112" cy="13271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sp>
        <p:nvSpPr>
          <p:cNvPr id="15" name="Text Box 7"/>
          <p:cNvSpPr txBox="1">
            <a:spLocks noChangeArrowheads="1"/>
          </p:cNvSpPr>
          <p:nvPr/>
        </p:nvSpPr>
        <p:spPr bwMode="auto">
          <a:xfrm>
            <a:off x="6666190" y="4992057"/>
            <a:ext cx="2074654"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eaLnBrk="1" hangingPunct="1">
              <a:spcBef>
                <a:spcPct val="0"/>
              </a:spcBef>
              <a:buClrTx/>
              <a:buSzTx/>
              <a:buFontTx/>
              <a:buNone/>
            </a:pPr>
            <a:r>
              <a:rPr lang="ja-JP" altLang="en-US" sz="1800" b="1" dirty="0">
                <a:solidFill>
                  <a:schemeClr val="bg1"/>
                </a:solidFill>
                <a:latin typeface="+mn-ea"/>
                <a:ea typeface="+mn-ea"/>
              </a:rPr>
              <a:t>二次救命処置と</a:t>
            </a:r>
          </a:p>
          <a:p>
            <a:pPr eaLnBrk="1" hangingPunct="1">
              <a:spcBef>
                <a:spcPct val="0"/>
              </a:spcBef>
              <a:buClrTx/>
              <a:buSzTx/>
              <a:buFontTx/>
              <a:buNone/>
            </a:pPr>
            <a:r>
              <a:rPr lang="ja-JP" altLang="en-US" sz="1800" b="1" dirty="0">
                <a:solidFill>
                  <a:schemeClr val="bg1"/>
                </a:solidFill>
                <a:latin typeface="+mn-ea"/>
                <a:ea typeface="+mn-ea"/>
              </a:rPr>
              <a:t>心拍再開後の</a:t>
            </a:r>
            <a:r>
              <a:rPr lang="ja-JP" altLang="en-US" sz="1800" b="1" dirty="0" smtClean="0">
                <a:solidFill>
                  <a:schemeClr val="bg1"/>
                </a:solidFill>
                <a:latin typeface="+mn-ea"/>
                <a:ea typeface="+mn-ea"/>
              </a:rPr>
              <a:t>集中</a:t>
            </a:r>
            <a:endParaRPr lang="ja-JP" altLang="en-US" sz="1800" b="1" dirty="0">
              <a:solidFill>
                <a:schemeClr val="bg1"/>
              </a:solidFill>
              <a:latin typeface="+mn-ea"/>
              <a:ea typeface="+mn-ea"/>
            </a:endParaRPr>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14</a:t>
            </a:fld>
            <a:endParaRPr kumimoji="1" lang="ja-JP" altLang="en-US"/>
          </a:p>
        </p:txBody>
      </p:sp>
      <p:pic>
        <p:nvPicPr>
          <p:cNvPr id="13" name="図 12"/>
          <p:cNvPicPr>
            <a:picLocks noChangeAspect="1"/>
          </p:cNvPicPr>
          <p:nvPr/>
        </p:nvPicPr>
        <p:blipFill>
          <a:blip r:embed="rId3"/>
          <a:stretch>
            <a:fillRect/>
          </a:stretch>
        </p:blipFill>
        <p:spPr>
          <a:xfrm>
            <a:off x="179512" y="2873704"/>
            <a:ext cx="8410724" cy="2692027"/>
          </a:xfrm>
          <a:prstGeom prst="rect">
            <a:avLst/>
          </a:prstGeom>
        </p:spPr>
      </p:pic>
    </p:spTree>
    <p:extLst>
      <p:ext uri="{BB962C8B-B14F-4D97-AF65-F5344CB8AC3E}">
        <p14:creationId xmlns:p14="http://schemas.microsoft.com/office/powerpoint/2010/main" val="187421149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64820" y="1484784"/>
            <a:ext cx="8229600" cy="1656184"/>
          </a:xfrm>
        </p:spPr>
        <p:txBody>
          <a:bodyPr>
            <a:noAutofit/>
          </a:bodyPr>
          <a:lstStyle/>
          <a:p>
            <a:pPr marL="0" indent="0" eaLnBrk="1" hangingPunct="1">
              <a:buNone/>
            </a:pPr>
            <a:r>
              <a:rPr lang="ja-JP" altLang="en-US" sz="4000" dirty="0" smtClean="0"/>
              <a:t>１つ目の輪</a:t>
            </a:r>
            <a:endParaRPr lang="en-US" altLang="ja-JP" sz="4000" dirty="0" smtClean="0"/>
          </a:p>
          <a:p>
            <a:pPr marL="0" indent="0" eaLnBrk="1" hangingPunct="1">
              <a:buNone/>
            </a:pPr>
            <a:r>
              <a:rPr lang="ja-JP" altLang="en-US" sz="3600" dirty="0" smtClean="0"/>
              <a:t>～　心停止の予防　～</a:t>
            </a:r>
            <a:endParaRPr lang="en-US" altLang="ja-JP" sz="3600" dirty="0" smtClean="0"/>
          </a:p>
          <a:p>
            <a:pPr marL="0" indent="0" eaLnBrk="1" hangingPunct="1">
              <a:buNone/>
            </a:pPr>
            <a:endParaRPr lang="en-US" altLang="ja-JP" sz="36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4374223" y="453306"/>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pic>
        <p:nvPicPr>
          <p:cNvPr id="2050" name="Picture 2" descr="C:\Users\kiyo\Desktop\応急手当講習新スライド案\イラスト\心停止の原因子ども.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488" y="4341428"/>
            <a:ext cx="2084165" cy="25413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iyo\Desktop\応急手当講習新スライド案\イラスト\心停止の原因成人.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9952" y="3212976"/>
            <a:ext cx="2543159" cy="310098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2"/>
          <p:cNvSpPr>
            <a:spLocks noGrp="1" noChangeArrowheads="1"/>
          </p:cNvSpPr>
          <p:nvPr>
            <p:ph type="title"/>
          </p:nvPr>
        </p:nvSpPr>
        <p:spPr>
          <a:xfrm>
            <a:off x="456888" y="2384884"/>
            <a:ext cx="8229600" cy="1656184"/>
          </a:xfrm>
        </p:spPr>
        <p:txBody>
          <a:bodyPr>
            <a:noAutofit/>
          </a:bodyPr>
          <a:lstStyle/>
          <a:p>
            <a:pPr eaLnBrk="1" hangingPunct="1"/>
            <a:r>
              <a:rPr lang="ja-JP" altLang="en-US" sz="3600" dirty="0" smtClean="0"/>
              <a:t>心停止の主な原因は、成人と子どもで</a:t>
            </a:r>
            <a:r>
              <a:rPr lang="en-US" altLang="ja-JP" sz="3600" dirty="0" smtClean="0"/>
              <a:t/>
            </a:r>
            <a:br>
              <a:rPr lang="en-US" altLang="ja-JP" sz="3600" dirty="0" smtClean="0"/>
            </a:br>
            <a:r>
              <a:rPr lang="ja-JP" altLang="en-US" sz="3600" dirty="0" smtClean="0"/>
              <a:t>は異なります。</a:t>
            </a:r>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15</a:t>
            </a:fld>
            <a:endParaRPr kumimoji="1" lang="ja-JP" altLang="en-US"/>
          </a:p>
        </p:txBody>
      </p:sp>
    </p:spTree>
    <p:extLst>
      <p:ext uri="{BB962C8B-B14F-4D97-AF65-F5344CB8AC3E}">
        <p14:creationId xmlns:p14="http://schemas.microsoft.com/office/powerpoint/2010/main" val="70045678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520" y="1559793"/>
            <a:ext cx="8229600" cy="703983"/>
          </a:xfrm>
        </p:spPr>
        <p:txBody>
          <a:bodyPr>
            <a:noAutofit/>
          </a:bodyPr>
          <a:lstStyle/>
          <a:p>
            <a:pPr eaLnBrk="1" hangingPunct="1"/>
            <a:r>
              <a:rPr lang="ja-JP" altLang="en-US" sz="4000" dirty="0" smtClean="0"/>
              <a:t>子どもの突然死とその予防</a:t>
            </a:r>
          </a:p>
        </p:txBody>
      </p:sp>
      <p:sp>
        <p:nvSpPr>
          <p:cNvPr id="16387" name="Rectangle 3"/>
          <p:cNvSpPr>
            <a:spLocks noGrp="1" noChangeArrowheads="1"/>
          </p:cNvSpPr>
          <p:nvPr>
            <p:ph type="body" idx="1"/>
          </p:nvPr>
        </p:nvSpPr>
        <p:spPr>
          <a:xfrm>
            <a:off x="473075" y="2224088"/>
            <a:ext cx="8131373" cy="2833983"/>
          </a:xfrm>
        </p:spPr>
        <p:txBody>
          <a:bodyPr>
            <a:normAutofit/>
          </a:bodyPr>
          <a:lstStyle/>
          <a:p>
            <a:pPr eaLnBrk="1" hangingPunct="1"/>
            <a:r>
              <a:rPr lang="ja-JP" altLang="en-US" sz="3600" dirty="0" smtClean="0"/>
              <a:t>子どもの心停止の主な原因は、</a:t>
            </a:r>
            <a:r>
              <a:rPr lang="ja-JP" altLang="en-US" sz="3600" dirty="0">
                <a:solidFill>
                  <a:srgbClr val="FF0000"/>
                </a:solidFill>
              </a:rPr>
              <a:t>けが</a:t>
            </a:r>
            <a:r>
              <a:rPr lang="ja-JP" altLang="en-US" sz="3600" dirty="0" smtClean="0"/>
              <a:t>や</a:t>
            </a:r>
            <a:endParaRPr lang="en-US" altLang="ja-JP" sz="3600" dirty="0" smtClean="0"/>
          </a:p>
          <a:p>
            <a:pPr marL="0" indent="0" eaLnBrk="1" hangingPunct="1">
              <a:buNone/>
            </a:pPr>
            <a:r>
              <a:rPr lang="ja-JP" altLang="en-US" sz="3600" dirty="0"/>
              <a:t>　</a:t>
            </a:r>
            <a:r>
              <a:rPr lang="ja-JP" altLang="en-US" sz="3600" dirty="0" smtClean="0">
                <a:solidFill>
                  <a:srgbClr val="FF0000"/>
                </a:solidFill>
              </a:rPr>
              <a:t>おぼれ</a:t>
            </a:r>
            <a:r>
              <a:rPr lang="ja-JP" altLang="en-US" sz="3600" dirty="0" smtClean="0"/>
              <a:t>、</a:t>
            </a:r>
            <a:r>
              <a:rPr lang="ja-JP" altLang="en-US" sz="3600" dirty="0" smtClean="0">
                <a:solidFill>
                  <a:srgbClr val="FF0000"/>
                </a:solidFill>
              </a:rPr>
              <a:t>窒息</a:t>
            </a:r>
            <a:r>
              <a:rPr lang="ja-JP" altLang="en-US" sz="3600" dirty="0" smtClean="0"/>
              <a:t>などの</a:t>
            </a:r>
            <a:r>
              <a:rPr lang="ja-JP" altLang="en-US" sz="3600" dirty="0" smtClean="0">
                <a:solidFill>
                  <a:srgbClr val="FF0000"/>
                </a:solidFill>
              </a:rPr>
              <a:t>不慮の事故</a:t>
            </a:r>
          </a:p>
          <a:p>
            <a:pPr eaLnBrk="1" hangingPunct="1"/>
            <a:r>
              <a:rPr lang="ja-JP" altLang="en-US" sz="3600" dirty="0" smtClean="0"/>
              <a:t>いずれも</a:t>
            </a:r>
            <a:r>
              <a:rPr lang="ja-JP" altLang="en-US" sz="3600" dirty="0" smtClean="0">
                <a:solidFill>
                  <a:srgbClr val="FF0000"/>
                </a:solidFill>
              </a:rPr>
              <a:t>予防</a:t>
            </a:r>
            <a:r>
              <a:rPr lang="ja-JP" altLang="en-US" sz="3600" dirty="0" smtClean="0"/>
              <a:t>が可能なので、未然に防</a:t>
            </a:r>
            <a:endParaRPr lang="en-US" altLang="ja-JP" sz="3600" dirty="0" smtClean="0"/>
          </a:p>
          <a:p>
            <a:pPr marL="0" indent="0" eaLnBrk="1" hangingPunct="1">
              <a:buNone/>
            </a:pPr>
            <a:r>
              <a:rPr lang="ja-JP" altLang="en-US" sz="3600" dirty="0"/>
              <a:t>　</a:t>
            </a:r>
            <a:r>
              <a:rPr lang="ja-JP" altLang="en-US" sz="3600" dirty="0" err="1" smtClean="0"/>
              <a:t>ぐ</a:t>
            </a:r>
            <a:r>
              <a:rPr lang="ja-JP" altLang="en-US" sz="3600" dirty="0" smtClean="0"/>
              <a:t>ことが何よりも大事</a:t>
            </a:r>
            <a:endParaRPr lang="en-US" altLang="ja-JP" sz="2400" dirty="0" smtClean="0"/>
          </a:p>
        </p:txBody>
      </p:sp>
      <p:pic>
        <p:nvPicPr>
          <p:cNvPr id="16388" name="Picture 10" descr="http://www.city.maebashi.gunma.jp/kurashi/188/189/190/p001846_d/img/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767748"/>
            <a:ext cx="2052775" cy="170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50320" y="5058071"/>
            <a:ext cx="2416696" cy="156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2" name="グループ化 2"/>
          <p:cNvGrpSpPr>
            <a:grpSpLocks/>
          </p:cNvGrpSpPr>
          <p:nvPr/>
        </p:nvGrpSpPr>
        <p:grpSpPr bwMode="auto">
          <a:xfrm>
            <a:off x="5799143" y="4902707"/>
            <a:ext cx="1836465" cy="1439174"/>
            <a:chOff x="5321300" y="4522788"/>
            <a:chExt cx="2714625" cy="2289175"/>
          </a:xfrm>
        </p:grpSpPr>
        <p:pic>
          <p:nvPicPr>
            <p:cNvPr id="1639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1300" y="4522788"/>
              <a:ext cx="2714625" cy="228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6394" name="図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76888" y="6277470"/>
              <a:ext cx="847619" cy="41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4374223" y="453306"/>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16</a:t>
            </a:fld>
            <a:endParaRPr kumimoji="1" lang="ja-JP" altLang="en-US"/>
          </a:p>
        </p:txBody>
      </p:sp>
    </p:spTree>
    <p:extLst>
      <p:ext uri="{BB962C8B-B14F-4D97-AF65-F5344CB8AC3E}">
        <p14:creationId xmlns:p14="http://schemas.microsoft.com/office/powerpoint/2010/main" val="691543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520" y="1559793"/>
            <a:ext cx="8229600" cy="703983"/>
          </a:xfrm>
        </p:spPr>
        <p:txBody>
          <a:bodyPr>
            <a:noAutofit/>
          </a:bodyPr>
          <a:lstStyle/>
          <a:p>
            <a:pPr eaLnBrk="1" hangingPunct="1"/>
            <a:r>
              <a:rPr lang="ja-JP" altLang="en-US" sz="4000" dirty="0" smtClean="0"/>
              <a:t>成人の突然死とその予防</a:t>
            </a:r>
          </a:p>
        </p:txBody>
      </p:sp>
      <p:sp>
        <p:nvSpPr>
          <p:cNvPr id="16387" name="Rectangle 3"/>
          <p:cNvSpPr>
            <a:spLocks noGrp="1" noChangeArrowheads="1"/>
          </p:cNvSpPr>
          <p:nvPr>
            <p:ph type="body" idx="1"/>
          </p:nvPr>
        </p:nvSpPr>
        <p:spPr>
          <a:xfrm>
            <a:off x="483116" y="2348880"/>
            <a:ext cx="8131373" cy="3941216"/>
          </a:xfrm>
        </p:spPr>
        <p:txBody>
          <a:bodyPr>
            <a:normAutofit/>
          </a:bodyPr>
          <a:lstStyle/>
          <a:p>
            <a:pPr eaLnBrk="1" hangingPunct="1"/>
            <a:r>
              <a:rPr lang="ja-JP" altLang="en-US" sz="3600" dirty="0" smtClean="0"/>
              <a:t>成人の心停止の主な原因は、</a:t>
            </a:r>
            <a:r>
              <a:rPr lang="ja-JP" altLang="en-US" sz="3600" dirty="0" smtClean="0">
                <a:solidFill>
                  <a:srgbClr val="FF0000"/>
                </a:solidFill>
              </a:rPr>
              <a:t>急性心筋</a:t>
            </a:r>
            <a:endParaRPr lang="en-US" altLang="ja-JP" sz="3600" dirty="0" smtClean="0">
              <a:solidFill>
                <a:srgbClr val="FF0000"/>
              </a:solidFill>
            </a:endParaRPr>
          </a:p>
          <a:p>
            <a:pPr marL="0" indent="0" eaLnBrk="1" hangingPunct="1">
              <a:buNone/>
            </a:pPr>
            <a:r>
              <a:rPr lang="ja-JP" altLang="en-US" sz="3600" dirty="0" smtClean="0"/>
              <a:t>　</a:t>
            </a:r>
            <a:r>
              <a:rPr lang="ja-JP" altLang="en-US" sz="3600" dirty="0" smtClean="0">
                <a:solidFill>
                  <a:srgbClr val="FF0000"/>
                </a:solidFill>
              </a:rPr>
              <a:t>梗塞</a:t>
            </a:r>
            <a:r>
              <a:rPr lang="ja-JP" altLang="en-US" sz="3600" dirty="0" smtClean="0"/>
              <a:t>や</a:t>
            </a:r>
            <a:r>
              <a:rPr lang="ja-JP" altLang="en-US" sz="3600" dirty="0" smtClean="0">
                <a:solidFill>
                  <a:srgbClr val="FF0000"/>
                </a:solidFill>
              </a:rPr>
              <a:t>脳卒中</a:t>
            </a:r>
            <a:endParaRPr lang="en-US" altLang="ja-JP" sz="3600" dirty="0" smtClean="0">
              <a:solidFill>
                <a:srgbClr val="FF0000"/>
              </a:solidFill>
            </a:endParaRPr>
          </a:p>
          <a:p>
            <a:pPr eaLnBrk="1" hangingPunct="1"/>
            <a:r>
              <a:rPr lang="ja-JP" altLang="en-US" sz="3600" dirty="0"/>
              <a:t>これら</a:t>
            </a:r>
            <a:r>
              <a:rPr lang="ja-JP" altLang="en-US" sz="3600" dirty="0" smtClean="0"/>
              <a:t>は、生活習慣病ともいわれ、がん</a:t>
            </a:r>
            <a:endParaRPr lang="en-US" altLang="ja-JP" sz="3600" dirty="0" smtClean="0"/>
          </a:p>
          <a:p>
            <a:pPr marL="0" indent="0" eaLnBrk="1" hangingPunct="1">
              <a:buNone/>
            </a:pPr>
            <a:r>
              <a:rPr lang="ja-JP" altLang="en-US" sz="3600" dirty="0" smtClean="0"/>
              <a:t>　とともに日本人の主な死因</a:t>
            </a:r>
            <a:endParaRPr lang="en-US" altLang="ja-JP" sz="3600" dirty="0" smtClean="0"/>
          </a:p>
          <a:p>
            <a:pPr eaLnBrk="1" hangingPunct="1"/>
            <a:r>
              <a:rPr lang="ja-JP" altLang="en-US" sz="3600" dirty="0" smtClean="0"/>
              <a:t>生活習慣病になるリスクを低下させること</a:t>
            </a:r>
            <a:endParaRPr lang="en-US" altLang="ja-JP" sz="3600" dirty="0" smtClean="0"/>
          </a:p>
          <a:p>
            <a:pPr marL="0" indent="0" eaLnBrk="1" hangingPunct="1">
              <a:buNone/>
            </a:pPr>
            <a:r>
              <a:rPr lang="ja-JP" altLang="en-US" sz="3600" dirty="0"/>
              <a:t>　</a:t>
            </a:r>
            <a:r>
              <a:rPr lang="ja-JP" altLang="en-US" sz="3600" dirty="0" smtClean="0"/>
              <a:t>も重要ですが・・・</a:t>
            </a:r>
            <a:endParaRPr lang="en-US" altLang="ja-JP" sz="36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4374223" y="453306"/>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17</a:t>
            </a:fld>
            <a:endParaRPr kumimoji="1" lang="ja-JP" altLang="en-US"/>
          </a:p>
        </p:txBody>
      </p:sp>
    </p:spTree>
    <p:extLst>
      <p:ext uri="{BB962C8B-B14F-4D97-AF65-F5344CB8AC3E}">
        <p14:creationId xmlns:p14="http://schemas.microsoft.com/office/powerpoint/2010/main" val="1863097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520" y="1559793"/>
            <a:ext cx="8229600" cy="703983"/>
          </a:xfrm>
        </p:spPr>
        <p:txBody>
          <a:bodyPr>
            <a:noAutofit/>
          </a:bodyPr>
          <a:lstStyle/>
          <a:p>
            <a:pPr eaLnBrk="1" hangingPunct="1"/>
            <a:r>
              <a:rPr lang="ja-JP" altLang="en-US" sz="4000" dirty="0" smtClean="0"/>
              <a:t>救命の連鎖における「心停止の予防」</a:t>
            </a:r>
          </a:p>
        </p:txBody>
      </p:sp>
      <p:sp>
        <p:nvSpPr>
          <p:cNvPr id="16387" name="Rectangle 3"/>
          <p:cNvSpPr>
            <a:spLocks noGrp="1" noChangeArrowheads="1"/>
          </p:cNvSpPr>
          <p:nvPr>
            <p:ph type="body" idx="1"/>
          </p:nvPr>
        </p:nvSpPr>
        <p:spPr>
          <a:xfrm>
            <a:off x="457200" y="2348880"/>
            <a:ext cx="8131373" cy="2573064"/>
          </a:xfrm>
        </p:spPr>
        <p:txBody>
          <a:bodyPr>
            <a:normAutofit/>
          </a:bodyPr>
          <a:lstStyle/>
          <a:p>
            <a:pPr eaLnBrk="1" hangingPunct="1"/>
            <a:r>
              <a:rPr lang="ja-JP" altLang="en-US" sz="3600" dirty="0" smtClean="0"/>
              <a:t>急性心筋梗塞や脳卒中の初期症状に</a:t>
            </a:r>
            <a:endParaRPr lang="en-US" altLang="ja-JP" sz="3600" dirty="0" smtClean="0"/>
          </a:p>
          <a:p>
            <a:pPr marL="0" indent="0" eaLnBrk="1" hangingPunct="1">
              <a:buNone/>
            </a:pPr>
            <a:r>
              <a:rPr lang="ja-JP" altLang="en-US" sz="3600" dirty="0" smtClean="0"/>
              <a:t>　早く気づき救急車を要請すること。</a:t>
            </a:r>
            <a:endParaRPr lang="en-US" altLang="ja-JP" sz="3600" dirty="0" smtClean="0"/>
          </a:p>
          <a:p>
            <a:pPr eaLnBrk="1" hangingPunct="1"/>
            <a:r>
              <a:rPr lang="ja-JP" altLang="en-US" sz="3600" dirty="0" smtClean="0">
                <a:solidFill>
                  <a:srgbClr val="FF0000"/>
                </a:solidFill>
              </a:rPr>
              <a:t>早い通報により、心停止に至る前に治療</a:t>
            </a:r>
            <a:endParaRPr lang="en-US" altLang="ja-JP" sz="3600" dirty="0" smtClean="0">
              <a:solidFill>
                <a:srgbClr val="FF0000"/>
              </a:solidFill>
            </a:endParaRPr>
          </a:p>
          <a:p>
            <a:pPr marL="0" indent="0" eaLnBrk="1" hangingPunct="1">
              <a:buNone/>
            </a:pPr>
            <a:r>
              <a:rPr lang="ja-JP" altLang="en-US" sz="3600" dirty="0" smtClean="0">
                <a:solidFill>
                  <a:srgbClr val="FF0000"/>
                </a:solidFill>
              </a:rPr>
              <a:t>　を開始することが可能</a:t>
            </a:r>
            <a:r>
              <a:rPr lang="ja-JP" altLang="en-US" sz="3600" dirty="0" smtClean="0"/>
              <a:t>となる。</a:t>
            </a:r>
            <a:endParaRPr lang="en-US" altLang="ja-JP" sz="36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4374223" y="453306"/>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18</a:t>
            </a:fld>
            <a:endParaRPr kumimoji="1" lang="ja-JP" altLang="en-US"/>
          </a:p>
        </p:txBody>
      </p:sp>
    </p:spTree>
    <p:extLst>
      <p:ext uri="{BB962C8B-B14F-4D97-AF65-F5344CB8AC3E}">
        <p14:creationId xmlns:p14="http://schemas.microsoft.com/office/powerpoint/2010/main" val="1769762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520" y="1559793"/>
            <a:ext cx="8229600" cy="703983"/>
          </a:xfrm>
        </p:spPr>
        <p:txBody>
          <a:bodyPr>
            <a:noAutofit/>
          </a:bodyPr>
          <a:lstStyle/>
          <a:p>
            <a:pPr eaLnBrk="1" hangingPunct="1"/>
            <a:r>
              <a:rPr lang="ja-JP" altLang="en-US" sz="4000" dirty="0" smtClean="0"/>
              <a:t>その他の突然死とその予防</a:t>
            </a:r>
          </a:p>
        </p:txBody>
      </p:sp>
      <p:sp>
        <p:nvSpPr>
          <p:cNvPr id="16387" name="Rectangle 3"/>
          <p:cNvSpPr>
            <a:spLocks noGrp="1" noChangeArrowheads="1"/>
          </p:cNvSpPr>
          <p:nvPr>
            <p:ph type="body" idx="1"/>
          </p:nvPr>
        </p:nvSpPr>
        <p:spPr>
          <a:xfrm>
            <a:off x="457200" y="2348880"/>
            <a:ext cx="8281740" cy="2232248"/>
          </a:xfrm>
        </p:spPr>
        <p:txBody>
          <a:bodyPr>
            <a:normAutofit/>
          </a:bodyPr>
          <a:lstStyle/>
          <a:p>
            <a:pPr eaLnBrk="1" hangingPunct="1"/>
            <a:r>
              <a:rPr lang="ja-JP" altLang="en-US" sz="3600" dirty="0" smtClean="0"/>
              <a:t>高齢者の窒息、入浴中の事故、熱中症</a:t>
            </a:r>
            <a:endParaRPr lang="en-US" altLang="ja-JP" sz="3600" dirty="0" smtClean="0"/>
          </a:p>
          <a:p>
            <a:pPr marL="0" indent="0" eaLnBrk="1" hangingPunct="1">
              <a:buNone/>
            </a:pPr>
            <a:r>
              <a:rPr lang="ja-JP" altLang="en-US" sz="3600" dirty="0" smtClean="0"/>
              <a:t>なども原因として多く、予防することが重要</a:t>
            </a:r>
            <a:endParaRPr lang="en-US" altLang="ja-JP" sz="3600" dirty="0" smtClean="0"/>
          </a:p>
          <a:p>
            <a:pPr eaLnBrk="1" hangingPunct="1"/>
            <a:r>
              <a:rPr lang="ja-JP" altLang="en-US" sz="3600" dirty="0" smtClean="0"/>
              <a:t>運動中の突然死の予防も望まれます。</a:t>
            </a:r>
            <a:endParaRPr lang="en-US" altLang="ja-JP" sz="36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4374223" y="453306"/>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4288" y="4557732"/>
            <a:ext cx="1308100" cy="162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1516" y="4683938"/>
            <a:ext cx="177165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64" y="4653136"/>
            <a:ext cx="194627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4855879"/>
            <a:ext cx="873125" cy="139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19</a:t>
            </a:fld>
            <a:endParaRPr kumimoji="1" lang="ja-JP" altLang="en-US"/>
          </a:p>
        </p:txBody>
      </p:sp>
    </p:spTree>
    <p:extLst>
      <p:ext uri="{BB962C8B-B14F-4D97-AF65-F5344CB8AC3E}">
        <p14:creationId xmlns:p14="http://schemas.microsoft.com/office/powerpoint/2010/main" val="3833523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5122912" cy="1143000"/>
          </a:xfrm>
        </p:spPr>
        <p:txBody>
          <a:bodyPr>
            <a:normAutofit/>
          </a:bodyPr>
          <a:lstStyle/>
          <a:p>
            <a:r>
              <a:rPr kumimoji="1" lang="ja-JP" altLang="en-US" sz="5400" dirty="0" smtClean="0"/>
              <a:t>救急蘇生法とは</a:t>
            </a:r>
            <a:endParaRPr kumimoji="1" lang="ja-JP" altLang="en-US" sz="5400" dirty="0"/>
          </a:p>
        </p:txBody>
      </p:sp>
      <p:sp>
        <p:nvSpPr>
          <p:cNvPr id="3" name="コンテンツ プレースホルダー 2"/>
          <p:cNvSpPr>
            <a:spLocks noGrp="1"/>
          </p:cNvSpPr>
          <p:nvPr>
            <p:ph sz="quarter" idx="1"/>
          </p:nvPr>
        </p:nvSpPr>
        <p:spPr/>
        <p:txBody>
          <a:bodyPr>
            <a:normAutofit/>
          </a:bodyPr>
          <a:lstStyle/>
          <a:p>
            <a:r>
              <a:rPr kumimoji="1" lang="ja-JP" altLang="en-US" sz="3600" dirty="0" smtClean="0"/>
              <a:t>一次救命処置</a:t>
            </a:r>
            <a:endParaRPr kumimoji="1" lang="en-US" altLang="ja-JP" sz="3600" dirty="0" smtClean="0"/>
          </a:p>
          <a:p>
            <a:r>
              <a:rPr lang="ja-JP" altLang="en-US" sz="3600" dirty="0"/>
              <a:t>ファーストエイド</a:t>
            </a:r>
            <a:endParaRPr kumimoji="1" lang="ja-JP" altLang="en-US" sz="3600" dirty="0"/>
          </a:p>
        </p:txBody>
      </p:sp>
      <p:graphicFrame>
        <p:nvGraphicFramePr>
          <p:cNvPr id="5" name="図表 4"/>
          <p:cNvGraphicFramePr/>
          <p:nvPr>
            <p:extLst>
              <p:ext uri="{D42A27DB-BD31-4B8C-83A1-F6EECF244321}">
                <p14:modId xmlns:p14="http://schemas.microsoft.com/office/powerpoint/2010/main" val="3651800324"/>
              </p:ext>
            </p:extLst>
          </p:nvPr>
        </p:nvGraphicFramePr>
        <p:xfrm>
          <a:off x="827584" y="2924944"/>
          <a:ext cx="7056784"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p:cNvSpPr>
            <a:spLocks noGrp="1"/>
          </p:cNvSpPr>
          <p:nvPr>
            <p:ph type="sldNum" sz="quarter" idx="15"/>
          </p:nvPr>
        </p:nvSpPr>
        <p:spPr/>
        <p:txBody>
          <a:bodyPr/>
          <a:lstStyle/>
          <a:p>
            <a:fld id="{F09044E7-CC97-42EE-AE7A-CE249093DC74}" type="slidenum">
              <a:rPr kumimoji="1" lang="ja-JP" altLang="en-US" smtClean="0"/>
              <a:t>2</a:t>
            </a:fld>
            <a:endParaRPr kumimoji="1" lang="ja-JP" altLang="en-US"/>
          </a:p>
        </p:txBody>
      </p:sp>
    </p:spTree>
    <p:extLst>
      <p:ext uri="{BB962C8B-B14F-4D97-AF65-F5344CB8AC3E}">
        <p14:creationId xmlns:p14="http://schemas.microsoft.com/office/powerpoint/2010/main" val="2747974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64820" y="1484784"/>
            <a:ext cx="8229600" cy="1656184"/>
          </a:xfrm>
        </p:spPr>
        <p:txBody>
          <a:bodyPr>
            <a:noAutofit/>
          </a:bodyPr>
          <a:lstStyle/>
          <a:p>
            <a:pPr marL="0" indent="0" eaLnBrk="1" hangingPunct="1">
              <a:buNone/>
            </a:pPr>
            <a:r>
              <a:rPr lang="ja-JP" altLang="en-US" sz="4000" dirty="0"/>
              <a:t>２</a:t>
            </a:r>
            <a:r>
              <a:rPr lang="ja-JP" altLang="en-US" sz="4000" dirty="0" smtClean="0"/>
              <a:t>つ目の輪</a:t>
            </a:r>
            <a:endParaRPr lang="en-US" altLang="ja-JP" sz="4000" dirty="0" smtClean="0"/>
          </a:p>
          <a:p>
            <a:pPr marL="0" indent="0" eaLnBrk="1" hangingPunct="1">
              <a:buNone/>
            </a:pPr>
            <a:r>
              <a:rPr lang="ja-JP" altLang="en-US" sz="3600" dirty="0" smtClean="0"/>
              <a:t>～　早期認識と通報　～</a:t>
            </a:r>
            <a:endParaRPr lang="en-US" altLang="ja-JP" sz="3600" dirty="0" smtClean="0"/>
          </a:p>
          <a:p>
            <a:pPr marL="0" indent="0" eaLnBrk="1" hangingPunct="1">
              <a:buNone/>
            </a:pPr>
            <a:endParaRPr lang="en-US" altLang="ja-JP" sz="36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5427826" y="452511"/>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9" name="Rectangle 3"/>
          <p:cNvSpPr txBox="1">
            <a:spLocks noChangeArrowheads="1"/>
          </p:cNvSpPr>
          <p:nvPr/>
        </p:nvSpPr>
        <p:spPr>
          <a:xfrm>
            <a:off x="457200" y="2780928"/>
            <a:ext cx="8281740" cy="396044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3600" dirty="0" smtClean="0"/>
              <a:t>突然倒れた人や反応の無い人を見たら、</a:t>
            </a:r>
            <a:endParaRPr lang="en-US" altLang="ja-JP" sz="3600" dirty="0" smtClean="0"/>
          </a:p>
          <a:p>
            <a:pPr marL="0" indent="0">
              <a:buNone/>
            </a:pPr>
            <a:r>
              <a:rPr lang="ja-JP" altLang="en-US" sz="3600" dirty="0"/>
              <a:t>　</a:t>
            </a:r>
            <a:r>
              <a:rPr lang="ja-JP" altLang="en-US" sz="3600" dirty="0" smtClean="0"/>
              <a:t>ただちに心停止を疑う。</a:t>
            </a:r>
            <a:endParaRPr lang="en-US" altLang="ja-JP" sz="3600" dirty="0" smtClean="0"/>
          </a:p>
          <a:p>
            <a:r>
              <a:rPr lang="ja-JP" altLang="en-US" sz="3600" dirty="0" smtClean="0"/>
              <a:t>心停止の可能性を認識したら、大声で叫</a:t>
            </a:r>
            <a:endParaRPr lang="en-US" altLang="ja-JP" sz="3600" dirty="0" smtClean="0"/>
          </a:p>
          <a:p>
            <a:pPr marL="0" indent="0">
              <a:buNone/>
            </a:pPr>
            <a:r>
              <a:rPr lang="ja-JP" altLang="en-US" sz="3600" dirty="0"/>
              <a:t>　</a:t>
            </a:r>
            <a:r>
              <a:rPr lang="ja-JP" altLang="en-US" sz="3600" dirty="0" err="1" smtClean="0"/>
              <a:t>んで</a:t>
            </a:r>
            <a:r>
              <a:rPr lang="ja-JP" altLang="en-US" sz="3600" dirty="0" smtClean="0"/>
              <a:t>応援を呼び、</a:t>
            </a:r>
            <a:r>
              <a:rPr lang="en-US" altLang="ja-JP" sz="3600" dirty="0" smtClean="0"/>
              <a:t>119</a:t>
            </a:r>
            <a:r>
              <a:rPr lang="ja-JP" altLang="en-US" sz="3600" dirty="0" smtClean="0"/>
              <a:t>番通報を行って、</a:t>
            </a:r>
            <a:endParaRPr lang="en-US" altLang="ja-JP" sz="3600" dirty="0" smtClean="0"/>
          </a:p>
          <a:p>
            <a:pPr marL="0" indent="0">
              <a:buNone/>
            </a:pPr>
            <a:r>
              <a:rPr lang="ja-JP" altLang="en-US" sz="3600" dirty="0"/>
              <a:t>　</a:t>
            </a:r>
            <a:r>
              <a:rPr lang="ja-JP" altLang="en-US" sz="3600" dirty="0" smtClean="0"/>
              <a:t>ＡＥＤや救急隊が早く到着する</a:t>
            </a:r>
            <a:endParaRPr lang="en-US" altLang="ja-JP" sz="3600" dirty="0" smtClean="0"/>
          </a:p>
          <a:p>
            <a:pPr marL="0" indent="0">
              <a:buNone/>
            </a:pPr>
            <a:r>
              <a:rPr lang="ja-JP" altLang="en-US" sz="3600" dirty="0"/>
              <a:t>　</a:t>
            </a:r>
            <a:r>
              <a:rPr lang="ja-JP" altLang="en-US" sz="3600" dirty="0" smtClean="0"/>
              <a:t>ように努めます。</a:t>
            </a:r>
            <a:endParaRPr lang="en-US" altLang="ja-JP" sz="3600" dirty="0" smtClean="0"/>
          </a:p>
        </p:txBody>
      </p:sp>
      <p:pic>
        <p:nvPicPr>
          <p:cNvPr id="10" name="図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5207884"/>
            <a:ext cx="1296144" cy="165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20</a:t>
            </a:fld>
            <a:endParaRPr kumimoji="1" lang="ja-JP" altLang="en-US"/>
          </a:p>
        </p:txBody>
      </p:sp>
    </p:spTree>
    <p:extLst>
      <p:ext uri="{BB962C8B-B14F-4D97-AF65-F5344CB8AC3E}">
        <p14:creationId xmlns:p14="http://schemas.microsoft.com/office/powerpoint/2010/main" val="173952579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64820" y="1484784"/>
            <a:ext cx="8229600" cy="1656184"/>
          </a:xfrm>
        </p:spPr>
        <p:txBody>
          <a:bodyPr>
            <a:noAutofit/>
          </a:bodyPr>
          <a:lstStyle/>
          <a:p>
            <a:pPr marL="0" indent="0" eaLnBrk="1" hangingPunct="1">
              <a:buNone/>
            </a:pPr>
            <a:r>
              <a:rPr lang="ja-JP" altLang="en-US" sz="4000" dirty="0" smtClean="0"/>
              <a:t>口頭指導</a:t>
            </a:r>
            <a:endParaRPr lang="en-US" altLang="ja-JP" sz="40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5420206" y="453306"/>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10" name="Rectangle 3"/>
          <p:cNvSpPr txBox="1">
            <a:spLocks noChangeArrowheads="1"/>
          </p:cNvSpPr>
          <p:nvPr/>
        </p:nvSpPr>
        <p:spPr>
          <a:xfrm>
            <a:off x="431130" y="2276872"/>
            <a:ext cx="8281740" cy="374441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en-US" altLang="ja-JP" sz="3600" dirty="0" smtClean="0"/>
              <a:t>119</a:t>
            </a:r>
            <a:r>
              <a:rPr lang="ja-JP" altLang="en-US" sz="3600" dirty="0" smtClean="0"/>
              <a:t>番通報をすると、電話を通して心肺</a:t>
            </a:r>
            <a:endParaRPr lang="en-US" altLang="ja-JP" sz="3600" dirty="0" smtClean="0"/>
          </a:p>
          <a:p>
            <a:pPr marL="0" indent="0">
              <a:buNone/>
            </a:pPr>
            <a:r>
              <a:rPr lang="ja-JP" altLang="en-US" sz="3600" dirty="0"/>
              <a:t>　</a:t>
            </a:r>
            <a:r>
              <a:rPr lang="ja-JP" altLang="en-US" sz="3600" dirty="0" smtClean="0"/>
              <a:t>蘇生などの指導を受けることができる。</a:t>
            </a:r>
            <a:endParaRPr lang="en-US" altLang="ja-JP" sz="3600" dirty="0" smtClean="0"/>
          </a:p>
          <a:p>
            <a:r>
              <a:rPr lang="ja-JP" altLang="en-US" sz="3600" dirty="0"/>
              <a:t>電話</a:t>
            </a:r>
            <a:r>
              <a:rPr lang="ja-JP" altLang="en-US" sz="3600" dirty="0" smtClean="0"/>
              <a:t>に応じて傷病者の状態をできるだけ</a:t>
            </a:r>
            <a:endParaRPr lang="en-US" altLang="ja-JP" sz="3600" dirty="0" smtClean="0"/>
          </a:p>
          <a:p>
            <a:pPr marL="0" indent="0">
              <a:buNone/>
            </a:pPr>
            <a:r>
              <a:rPr lang="ja-JP" altLang="en-US" sz="3600" dirty="0"/>
              <a:t>　</a:t>
            </a:r>
            <a:r>
              <a:rPr lang="ja-JP" altLang="en-US" sz="3600" dirty="0" smtClean="0"/>
              <a:t>正確に伝えることが重要</a:t>
            </a:r>
            <a:endParaRPr lang="en-US" altLang="ja-JP" sz="3600" dirty="0" smtClean="0"/>
          </a:p>
        </p:txBody>
      </p:sp>
      <p:pic>
        <p:nvPicPr>
          <p:cNvPr id="11" name="図 1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0072" y="4293095"/>
            <a:ext cx="2751113" cy="22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21</a:t>
            </a:fld>
            <a:endParaRPr kumimoji="1" lang="ja-JP" altLang="en-US"/>
          </a:p>
        </p:txBody>
      </p:sp>
    </p:spTree>
    <p:extLst>
      <p:ext uri="{BB962C8B-B14F-4D97-AF65-F5344CB8AC3E}">
        <p14:creationId xmlns:p14="http://schemas.microsoft.com/office/powerpoint/2010/main" val="173363372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64820" y="1484784"/>
            <a:ext cx="8229600" cy="1656184"/>
          </a:xfrm>
        </p:spPr>
        <p:txBody>
          <a:bodyPr>
            <a:noAutofit/>
          </a:bodyPr>
          <a:lstStyle/>
          <a:p>
            <a:pPr marL="0" indent="0" eaLnBrk="1" hangingPunct="1">
              <a:buNone/>
            </a:pPr>
            <a:r>
              <a:rPr lang="ja-JP" altLang="en-US" sz="4000" dirty="0" smtClean="0"/>
              <a:t>３つ目の輪</a:t>
            </a:r>
            <a:endParaRPr lang="en-US" altLang="ja-JP" sz="4000" dirty="0" smtClean="0"/>
          </a:p>
          <a:p>
            <a:pPr marL="0" indent="0" eaLnBrk="1" hangingPunct="1">
              <a:buNone/>
            </a:pPr>
            <a:r>
              <a:rPr lang="ja-JP" altLang="en-US" sz="3600" dirty="0" smtClean="0"/>
              <a:t>～　一次救命処置　～</a:t>
            </a:r>
            <a:endParaRPr lang="en-US" altLang="ja-JP" sz="3600" dirty="0" smtClean="0"/>
          </a:p>
          <a:p>
            <a:pPr marL="0" indent="0" eaLnBrk="1" hangingPunct="1">
              <a:buNone/>
            </a:pPr>
            <a:endParaRPr lang="en-US" altLang="ja-JP" sz="36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6454686" y="453812"/>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9" name="Rectangle 3"/>
          <p:cNvSpPr txBox="1">
            <a:spLocks noChangeArrowheads="1"/>
          </p:cNvSpPr>
          <p:nvPr/>
        </p:nvSpPr>
        <p:spPr>
          <a:xfrm>
            <a:off x="457200" y="2780928"/>
            <a:ext cx="8281740" cy="396044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3600" dirty="0" smtClean="0">
                <a:solidFill>
                  <a:srgbClr val="FF0000"/>
                </a:solidFill>
              </a:rPr>
              <a:t>心肺蘇生</a:t>
            </a:r>
            <a:r>
              <a:rPr lang="ja-JP" altLang="en-US" sz="3600" dirty="0" smtClean="0"/>
              <a:t>（胸骨圧迫＋人工呼吸）、</a:t>
            </a:r>
            <a:r>
              <a:rPr lang="ja-JP" altLang="en-US" sz="3600" dirty="0" smtClean="0">
                <a:solidFill>
                  <a:srgbClr val="FF0000"/>
                </a:solidFill>
              </a:rPr>
              <a:t>ＡＥＤ</a:t>
            </a:r>
            <a:endParaRPr lang="en-US" altLang="ja-JP" sz="3600" dirty="0" smtClean="0">
              <a:solidFill>
                <a:srgbClr val="FF0000"/>
              </a:solidFill>
            </a:endParaRPr>
          </a:p>
          <a:p>
            <a:pPr marL="0" indent="0">
              <a:buNone/>
            </a:pPr>
            <a:r>
              <a:rPr lang="ja-JP" altLang="en-US" sz="3600" dirty="0">
                <a:solidFill>
                  <a:srgbClr val="FF0000"/>
                </a:solidFill>
              </a:rPr>
              <a:t>　</a:t>
            </a:r>
            <a:r>
              <a:rPr lang="ja-JP" altLang="en-US" sz="3600" dirty="0" smtClean="0"/>
              <a:t>を使用した電気ショック、</a:t>
            </a:r>
            <a:r>
              <a:rPr lang="ja-JP" altLang="en-US" sz="3600" dirty="0" smtClean="0">
                <a:solidFill>
                  <a:srgbClr val="FF0000"/>
                </a:solidFill>
              </a:rPr>
              <a:t>気道異物除去</a:t>
            </a:r>
            <a:endParaRPr lang="en-US" altLang="ja-JP" sz="3600" dirty="0" smtClean="0">
              <a:solidFill>
                <a:srgbClr val="FF0000"/>
              </a:solidFill>
            </a:endParaRPr>
          </a:p>
          <a:p>
            <a:pPr marL="0" indent="0">
              <a:buNone/>
            </a:pPr>
            <a:r>
              <a:rPr lang="ja-JP" altLang="en-US" sz="3600" dirty="0">
                <a:solidFill>
                  <a:srgbClr val="FF0000"/>
                </a:solidFill>
              </a:rPr>
              <a:t>　</a:t>
            </a:r>
            <a:r>
              <a:rPr lang="ja-JP" altLang="en-US" sz="3600" dirty="0" smtClean="0"/>
              <a:t>の３つを</a:t>
            </a:r>
            <a:r>
              <a:rPr lang="ja-JP" altLang="en-US" sz="3600" dirty="0" smtClean="0">
                <a:solidFill>
                  <a:srgbClr val="FF0000"/>
                </a:solidFill>
              </a:rPr>
              <a:t>一次救命処置</a:t>
            </a:r>
            <a:r>
              <a:rPr lang="ja-JP" altLang="en-US" sz="3600" dirty="0" smtClean="0"/>
              <a:t>という</a:t>
            </a:r>
            <a:endParaRPr lang="en-US" altLang="ja-JP" sz="3600" dirty="0" smtClean="0"/>
          </a:p>
          <a:p>
            <a:r>
              <a:rPr lang="ja-JP" altLang="en-US" sz="3600" dirty="0"/>
              <a:t>ＡＥＤ</a:t>
            </a:r>
            <a:r>
              <a:rPr lang="ja-JP" altLang="en-US" sz="3600" dirty="0" smtClean="0"/>
              <a:t>や感染防護具などの簡単な器具以</a:t>
            </a:r>
            <a:endParaRPr lang="en-US" altLang="ja-JP" sz="3600" dirty="0" smtClean="0"/>
          </a:p>
          <a:p>
            <a:pPr marL="0" indent="0">
              <a:buNone/>
            </a:pPr>
            <a:r>
              <a:rPr lang="ja-JP" altLang="en-US" sz="3600" dirty="0" smtClean="0"/>
              <a:t>　外には特殊な医療器具を必要とせず、</a:t>
            </a:r>
            <a:endParaRPr lang="en-US" altLang="ja-JP" sz="3600" dirty="0" smtClean="0"/>
          </a:p>
          <a:p>
            <a:pPr marL="0" indent="0">
              <a:buNone/>
            </a:pPr>
            <a:r>
              <a:rPr lang="ja-JP" altLang="en-US" sz="3600" dirty="0" smtClean="0"/>
              <a:t>　特別な資格が無くても誰でも出来る。</a:t>
            </a:r>
            <a:endParaRPr lang="en-US" altLang="ja-JP" sz="3600" dirty="0" smtClean="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22</a:t>
            </a:fld>
            <a:endParaRPr kumimoji="1" lang="ja-JP" altLang="en-US"/>
          </a:p>
        </p:txBody>
      </p:sp>
    </p:spTree>
    <p:extLst>
      <p:ext uri="{BB962C8B-B14F-4D97-AF65-F5344CB8AC3E}">
        <p14:creationId xmlns:p14="http://schemas.microsoft.com/office/powerpoint/2010/main" val="78463287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323528" y="1484784"/>
            <a:ext cx="8820472" cy="1944216"/>
          </a:xfrm>
        </p:spPr>
        <p:txBody>
          <a:bodyPr>
            <a:noAutofit/>
          </a:bodyPr>
          <a:lstStyle/>
          <a:p>
            <a:pPr marL="0" indent="0" eaLnBrk="1" hangingPunct="1">
              <a:buNone/>
            </a:pPr>
            <a:r>
              <a:rPr lang="ja-JP" altLang="en-US" sz="4000" dirty="0"/>
              <a:t>４</a:t>
            </a:r>
            <a:r>
              <a:rPr lang="ja-JP" altLang="en-US" sz="4000" dirty="0" smtClean="0"/>
              <a:t>つ目の輪</a:t>
            </a:r>
            <a:endParaRPr lang="en-US" altLang="ja-JP" sz="4000" dirty="0" smtClean="0"/>
          </a:p>
          <a:p>
            <a:pPr marL="0" indent="0" eaLnBrk="1" hangingPunct="1">
              <a:buNone/>
            </a:pPr>
            <a:r>
              <a:rPr lang="ja-JP" altLang="en-US" sz="3600" dirty="0" smtClean="0"/>
              <a:t>～二次救命処置と心拍再開後の集中治療～</a:t>
            </a:r>
            <a:endParaRPr lang="en-US" altLang="ja-JP" sz="3600" dirty="0" smtClean="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pic>
        <p:nvPicPr>
          <p:cNvPr id="13" name="Picture 11" descr="D:\島田\講習関係\講習用PP資料\テキスト・イラスト改造\01-救命の連鎖(字な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32656"/>
            <a:ext cx="459898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7"/>
          <p:cNvSpPr>
            <a:spLocks noChangeArrowheads="1"/>
          </p:cNvSpPr>
          <p:nvPr/>
        </p:nvSpPr>
        <p:spPr bwMode="auto">
          <a:xfrm>
            <a:off x="7499608" y="470396"/>
            <a:ext cx="1073150" cy="987425"/>
          </a:xfrm>
          <a:prstGeom prst="ellipse">
            <a:avLst/>
          </a:prstGeom>
          <a:solidFill>
            <a:srgbClr val="FFFF00">
              <a:alpha val="30196"/>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9" name="Rectangle 3"/>
          <p:cNvSpPr txBox="1">
            <a:spLocks noChangeArrowheads="1"/>
          </p:cNvSpPr>
          <p:nvPr/>
        </p:nvSpPr>
        <p:spPr>
          <a:xfrm>
            <a:off x="539552" y="2924944"/>
            <a:ext cx="8281740" cy="393305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3600" dirty="0" smtClean="0"/>
              <a:t>二次救命処置とは、救急救命士や医師</a:t>
            </a:r>
            <a:endParaRPr lang="en-US" altLang="ja-JP" sz="3600" dirty="0" smtClean="0"/>
          </a:p>
          <a:p>
            <a:pPr marL="0" indent="0">
              <a:buNone/>
            </a:pPr>
            <a:r>
              <a:rPr lang="ja-JP" altLang="en-US" sz="3600" dirty="0"/>
              <a:t>　</a:t>
            </a:r>
            <a:r>
              <a:rPr lang="ja-JP" altLang="en-US" sz="3600" dirty="0" smtClean="0"/>
              <a:t>が一次救命処置と並行して、薬剤や気</a:t>
            </a:r>
            <a:endParaRPr lang="en-US" altLang="ja-JP" sz="3600" dirty="0" smtClean="0"/>
          </a:p>
          <a:p>
            <a:pPr marL="0" indent="0">
              <a:buNone/>
            </a:pPr>
            <a:r>
              <a:rPr lang="ja-JP" altLang="en-US" sz="3600" dirty="0"/>
              <a:t>　</a:t>
            </a:r>
            <a:r>
              <a:rPr lang="ja-JP" altLang="en-US" sz="3600" dirty="0" smtClean="0"/>
              <a:t>道確保器具などを利用した救命処置</a:t>
            </a:r>
            <a:endParaRPr lang="en-US" altLang="ja-JP" sz="3600" dirty="0" smtClean="0"/>
          </a:p>
          <a:p>
            <a:r>
              <a:rPr lang="ja-JP" altLang="en-US" sz="3600" dirty="0" smtClean="0"/>
              <a:t>心臓が再び拍動することを目指す</a:t>
            </a:r>
            <a:endParaRPr lang="en-US" altLang="ja-JP" sz="3600" dirty="0" smtClean="0"/>
          </a:p>
          <a:p>
            <a:r>
              <a:rPr lang="ja-JP" altLang="en-US" sz="3600" dirty="0" smtClean="0"/>
              <a:t>心拍が再開したら、専門科による集中</a:t>
            </a:r>
            <a:endParaRPr lang="en-US" altLang="ja-JP" sz="3600" dirty="0" smtClean="0"/>
          </a:p>
          <a:p>
            <a:pPr marL="0" indent="0">
              <a:buNone/>
            </a:pPr>
            <a:r>
              <a:rPr lang="ja-JP" altLang="en-US" sz="3600" dirty="0"/>
              <a:t>　</a:t>
            </a:r>
            <a:r>
              <a:rPr lang="ja-JP" altLang="en-US" sz="3600" dirty="0" smtClean="0"/>
              <a:t>治療を行い、社会復帰を目指す</a:t>
            </a:r>
            <a:endParaRPr lang="en-US" altLang="ja-JP" sz="3600" dirty="0" smtClean="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23</a:t>
            </a:fld>
            <a:endParaRPr kumimoji="1" lang="ja-JP" altLang="en-US"/>
          </a:p>
        </p:txBody>
      </p:sp>
    </p:spTree>
    <p:extLst>
      <p:ext uri="{BB962C8B-B14F-4D97-AF65-F5344CB8AC3E}">
        <p14:creationId xmlns:p14="http://schemas.microsoft.com/office/powerpoint/2010/main" val="385135246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64820" y="1412776"/>
            <a:ext cx="8229600" cy="1158875"/>
          </a:xfrm>
        </p:spPr>
        <p:txBody>
          <a:bodyPr>
            <a:noAutofit/>
          </a:bodyPr>
          <a:lstStyle/>
          <a:p>
            <a:pPr marL="0" indent="0" eaLnBrk="1" hangingPunct="1">
              <a:buNone/>
            </a:pPr>
            <a:r>
              <a:rPr lang="ja-JP" altLang="en-US" sz="4000" dirty="0" smtClean="0"/>
              <a:t>４つの輪が素早くつながると救命効果が高まります。</a:t>
            </a:r>
          </a:p>
        </p:txBody>
      </p:sp>
      <p:sp>
        <p:nvSpPr>
          <p:cNvPr id="14340" name="正方形/長方形 1"/>
          <p:cNvSpPr>
            <a:spLocks noChangeArrowheads="1"/>
          </p:cNvSpPr>
          <p:nvPr/>
        </p:nvSpPr>
        <p:spPr bwMode="auto">
          <a:xfrm>
            <a:off x="1573213" y="5530850"/>
            <a:ext cx="5218112" cy="13271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12" name="タイトル 1"/>
          <p:cNvSpPr txBox="1">
            <a:spLocks/>
          </p:cNvSpPr>
          <p:nvPr/>
        </p:nvSpPr>
        <p:spPr>
          <a:xfrm>
            <a:off x="457200" y="274638"/>
            <a:ext cx="4114800"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救命</a:t>
            </a:r>
            <a:r>
              <a:rPr lang="ja-JP" altLang="en-US" sz="5400" dirty="0" smtClean="0"/>
              <a:t>の連鎖</a:t>
            </a:r>
            <a:endParaRPr lang="ja-JP" altLang="en-US" sz="5400" dirty="0"/>
          </a:p>
        </p:txBody>
      </p:sp>
      <p:sp>
        <p:nvSpPr>
          <p:cNvPr id="15" name="Text Box 7"/>
          <p:cNvSpPr txBox="1">
            <a:spLocks noChangeArrowheads="1"/>
          </p:cNvSpPr>
          <p:nvPr/>
        </p:nvSpPr>
        <p:spPr bwMode="auto">
          <a:xfrm>
            <a:off x="6666190" y="4992057"/>
            <a:ext cx="2074654"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eaLnBrk="1" hangingPunct="1">
              <a:spcBef>
                <a:spcPct val="0"/>
              </a:spcBef>
              <a:buClrTx/>
              <a:buSzTx/>
              <a:buFontTx/>
              <a:buNone/>
            </a:pPr>
            <a:r>
              <a:rPr lang="ja-JP" altLang="en-US" sz="1800" b="1" dirty="0">
                <a:solidFill>
                  <a:schemeClr val="bg1"/>
                </a:solidFill>
                <a:latin typeface="+mn-ea"/>
                <a:ea typeface="+mn-ea"/>
              </a:rPr>
              <a:t>二次救命処置と</a:t>
            </a:r>
          </a:p>
          <a:p>
            <a:pPr eaLnBrk="1" hangingPunct="1">
              <a:spcBef>
                <a:spcPct val="0"/>
              </a:spcBef>
              <a:buClrTx/>
              <a:buSzTx/>
              <a:buFontTx/>
              <a:buNone/>
            </a:pPr>
            <a:r>
              <a:rPr lang="ja-JP" altLang="en-US" sz="1800" b="1" dirty="0">
                <a:solidFill>
                  <a:schemeClr val="bg1"/>
                </a:solidFill>
                <a:latin typeface="+mn-ea"/>
                <a:ea typeface="+mn-ea"/>
              </a:rPr>
              <a:t>心拍再開後の</a:t>
            </a:r>
            <a:r>
              <a:rPr lang="ja-JP" altLang="en-US" sz="1800" b="1" dirty="0" smtClean="0">
                <a:solidFill>
                  <a:schemeClr val="bg1"/>
                </a:solidFill>
                <a:latin typeface="+mn-ea"/>
                <a:ea typeface="+mn-ea"/>
              </a:rPr>
              <a:t>集中</a:t>
            </a:r>
            <a:endParaRPr lang="ja-JP" altLang="en-US" sz="1800" b="1" dirty="0">
              <a:solidFill>
                <a:schemeClr val="bg1"/>
              </a:solidFill>
              <a:latin typeface="+mn-ea"/>
              <a:ea typeface="+mn-ea"/>
            </a:endParaRPr>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24</a:t>
            </a:fld>
            <a:endParaRPr kumimoji="1" lang="ja-JP" altLang="en-US"/>
          </a:p>
        </p:txBody>
      </p:sp>
      <p:pic>
        <p:nvPicPr>
          <p:cNvPr id="13" name="図 12"/>
          <p:cNvPicPr>
            <a:picLocks noChangeAspect="1"/>
          </p:cNvPicPr>
          <p:nvPr/>
        </p:nvPicPr>
        <p:blipFill>
          <a:blip r:embed="rId3"/>
          <a:stretch>
            <a:fillRect/>
          </a:stretch>
        </p:blipFill>
        <p:spPr>
          <a:xfrm>
            <a:off x="179512" y="2873704"/>
            <a:ext cx="8410724" cy="2692027"/>
          </a:xfrm>
          <a:prstGeom prst="rect">
            <a:avLst/>
          </a:prstGeom>
        </p:spPr>
      </p:pic>
    </p:spTree>
    <p:extLst>
      <p:ext uri="{BB962C8B-B14F-4D97-AF65-F5344CB8AC3E}">
        <p14:creationId xmlns:p14="http://schemas.microsoft.com/office/powerpoint/2010/main" val="314928203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457200" y="274638"/>
            <a:ext cx="8147248"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突然死を防ぐために</a:t>
            </a:r>
            <a:endParaRPr lang="ja-JP" altLang="en-US" sz="5400" dirty="0"/>
          </a:p>
        </p:txBody>
      </p:sp>
      <p:sp>
        <p:nvSpPr>
          <p:cNvPr id="2" name="コンテンツ プレースホルダー 1"/>
          <p:cNvSpPr>
            <a:spLocks noGrp="1"/>
          </p:cNvSpPr>
          <p:nvPr>
            <p:ph sz="quarter" idx="1"/>
          </p:nvPr>
        </p:nvSpPr>
        <p:spPr/>
        <p:txBody>
          <a:bodyPr>
            <a:normAutofit/>
          </a:bodyPr>
          <a:lstStyle/>
          <a:p>
            <a:r>
              <a:rPr kumimoji="1" lang="ja-JP" altLang="en-US" sz="4000" dirty="0" smtClean="0"/>
              <a:t>急性心筋梗塞とは</a:t>
            </a:r>
            <a:endParaRPr kumimoji="1" lang="en-US" altLang="ja-JP" sz="4000" dirty="0" smtClean="0"/>
          </a:p>
          <a:p>
            <a:pPr marL="0" indent="0">
              <a:buNone/>
            </a:pPr>
            <a:r>
              <a:rPr lang="ja-JP" altLang="en-US" sz="3600" dirty="0" smtClean="0"/>
              <a:t>・心臓の筋肉に栄養分を送っている血</a:t>
            </a:r>
            <a:endParaRPr lang="en-US" altLang="ja-JP" sz="3600" dirty="0" smtClean="0"/>
          </a:p>
          <a:p>
            <a:pPr marL="0" indent="0">
              <a:buNone/>
            </a:pPr>
            <a:r>
              <a:rPr lang="ja-JP" altLang="en-US" sz="3600" dirty="0" smtClean="0"/>
              <a:t>管が血の塊で詰まり、心筋への血流が</a:t>
            </a:r>
            <a:endParaRPr lang="en-US" altLang="ja-JP" sz="3600" dirty="0" smtClean="0"/>
          </a:p>
          <a:p>
            <a:pPr marL="0" indent="0">
              <a:buNone/>
            </a:pPr>
            <a:r>
              <a:rPr lang="ja-JP" altLang="en-US" sz="3600" dirty="0" smtClean="0"/>
              <a:t>途絶えて心筋が死んでしまう病気</a:t>
            </a:r>
            <a:endParaRPr lang="en-US" altLang="ja-JP" sz="3600" dirty="0" smtClean="0"/>
          </a:p>
          <a:p>
            <a:pPr marL="0" indent="0">
              <a:buNone/>
            </a:pPr>
            <a:r>
              <a:rPr kumimoji="1" lang="ja-JP" altLang="en-US" sz="3600" dirty="0" smtClean="0"/>
              <a:t>・心臓のポンプ機能が低下して、重症</a:t>
            </a:r>
            <a:endParaRPr kumimoji="1" lang="en-US" altLang="ja-JP" sz="3600" dirty="0" smtClean="0"/>
          </a:p>
          <a:p>
            <a:pPr marL="0" indent="0">
              <a:buNone/>
            </a:pPr>
            <a:r>
              <a:rPr kumimoji="1" lang="ja-JP" altLang="en-US" sz="3600" dirty="0" smtClean="0"/>
              <a:t>の不整脈が引き起こされる。</a:t>
            </a:r>
            <a:endParaRPr kumimoji="1" lang="en-US" altLang="ja-JP" sz="3600" dirty="0" smtClean="0"/>
          </a:p>
          <a:p>
            <a:pPr marL="0" indent="0">
              <a:buNone/>
            </a:pPr>
            <a:r>
              <a:rPr kumimoji="1" lang="ja-JP" altLang="en-US" sz="3600" dirty="0" smtClean="0"/>
              <a:t>・突然死の原因</a:t>
            </a:r>
            <a:endParaRPr kumimoji="1" lang="ja-JP" altLang="en-US" sz="3600" dirty="0"/>
          </a:p>
        </p:txBody>
      </p:sp>
      <p:sp>
        <p:nvSpPr>
          <p:cNvPr id="3" name="スライド番号プレースホルダー 2"/>
          <p:cNvSpPr>
            <a:spLocks noGrp="1"/>
          </p:cNvSpPr>
          <p:nvPr>
            <p:ph type="sldNum" sz="quarter" idx="15"/>
          </p:nvPr>
        </p:nvSpPr>
        <p:spPr/>
        <p:txBody>
          <a:bodyPr/>
          <a:lstStyle/>
          <a:p>
            <a:fld id="{F09044E7-CC97-42EE-AE7A-CE249093DC74}" type="slidenum">
              <a:rPr kumimoji="1" lang="ja-JP" altLang="en-US" smtClean="0"/>
              <a:t>25</a:t>
            </a:fld>
            <a:endParaRPr kumimoji="1" lang="ja-JP" altLang="en-US"/>
          </a:p>
        </p:txBody>
      </p:sp>
    </p:spTree>
    <p:extLst>
      <p:ext uri="{BB962C8B-B14F-4D97-AF65-F5344CB8AC3E}">
        <p14:creationId xmlns:p14="http://schemas.microsoft.com/office/powerpoint/2010/main" val="317473252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457200" y="274638"/>
            <a:ext cx="8147248"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突然死を防ぐために</a:t>
            </a:r>
            <a:endParaRPr lang="ja-JP" altLang="en-US" sz="5400" dirty="0"/>
          </a:p>
        </p:txBody>
      </p:sp>
      <p:sp>
        <p:nvSpPr>
          <p:cNvPr id="2" name="コンテンツ プレースホルダー 1"/>
          <p:cNvSpPr>
            <a:spLocks noGrp="1"/>
          </p:cNvSpPr>
          <p:nvPr>
            <p:ph sz="quarter" idx="1"/>
          </p:nvPr>
        </p:nvSpPr>
        <p:spPr/>
        <p:txBody>
          <a:bodyPr>
            <a:normAutofit/>
          </a:bodyPr>
          <a:lstStyle/>
          <a:p>
            <a:r>
              <a:rPr kumimoji="1" lang="ja-JP" altLang="en-US" sz="4000" dirty="0" smtClean="0"/>
              <a:t>急性心筋梗塞の症状</a:t>
            </a:r>
            <a:endParaRPr kumimoji="1" lang="en-US" altLang="ja-JP" sz="4000" dirty="0" smtClean="0"/>
          </a:p>
          <a:p>
            <a:pPr marL="0" indent="0">
              <a:buNone/>
            </a:pPr>
            <a:r>
              <a:rPr lang="ja-JP" altLang="en-US" sz="3600" dirty="0" smtClean="0"/>
              <a:t>・胸が締め付けられるような圧迫感</a:t>
            </a:r>
            <a:endParaRPr lang="en-US" altLang="ja-JP" sz="3600" dirty="0" smtClean="0"/>
          </a:p>
          <a:p>
            <a:pPr marL="0" indent="0">
              <a:buNone/>
            </a:pPr>
            <a:r>
              <a:rPr kumimoji="1" lang="ja-JP" altLang="en-US" sz="3600" dirty="0" smtClean="0"/>
              <a:t>・胸の真ん中に生じる強い痛み</a:t>
            </a:r>
            <a:endParaRPr kumimoji="1" lang="en-US" altLang="ja-JP" sz="3600" dirty="0" smtClean="0"/>
          </a:p>
          <a:p>
            <a:pPr marL="0" indent="0">
              <a:buNone/>
            </a:pPr>
            <a:r>
              <a:rPr lang="ja-JP" altLang="en-US" sz="3600" dirty="0" smtClean="0"/>
              <a:t>・肩や腕、あごに痛みを感じることも</a:t>
            </a:r>
            <a:endParaRPr lang="en-US" altLang="ja-JP" sz="3600" dirty="0" smtClean="0"/>
          </a:p>
          <a:p>
            <a:pPr marL="0" indent="0">
              <a:buNone/>
            </a:pPr>
            <a:r>
              <a:rPr kumimoji="1" lang="ja-JP" altLang="en-US" sz="3600" dirty="0" smtClean="0"/>
              <a:t>・冷や汗、息切れ、吐き気</a:t>
            </a:r>
            <a:endParaRPr kumimoji="1" lang="en-US" altLang="ja-JP" sz="3600" dirty="0" smtClean="0"/>
          </a:p>
          <a:p>
            <a:pPr marL="0" indent="0">
              <a:buNone/>
            </a:pPr>
            <a:endParaRPr kumimoji="1" lang="ja-JP" altLang="en-US" sz="3600" dirty="0"/>
          </a:p>
        </p:txBody>
      </p:sp>
      <p:pic>
        <p:nvPicPr>
          <p:cNvPr id="4098" name="Picture 2" descr="C:\Users\kiyo\Desktop\応急手当講習新スライド案\イラスト\心停止の原因成人.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6096" y="4005064"/>
            <a:ext cx="2108427" cy="2570896"/>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5"/>
          </p:nvPr>
        </p:nvSpPr>
        <p:spPr/>
        <p:txBody>
          <a:bodyPr/>
          <a:lstStyle/>
          <a:p>
            <a:fld id="{F09044E7-CC97-42EE-AE7A-CE249093DC74}" type="slidenum">
              <a:rPr kumimoji="1" lang="ja-JP" altLang="en-US" smtClean="0"/>
              <a:t>26</a:t>
            </a:fld>
            <a:endParaRPr kumimoji="1" lang="ja-JP" altLang="en-US"/>
          </a:p>
        </p:txBody>
      </p:sp>
    </p:spTree>
    <p:extLst>
      <p:ext uri="{BB962C8B-B14F-4D97-AF65-F5344CB8AC3E}">
        <p14:creationId xmlns:p14="http://schemas.microsoft.com/office/powerpoint/2010/main" val="158648714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457200" y="274638"/>
            <a:ext cx="8147248"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突然死を防ぐために</a:t>
            </a:r>
            <a:endParaRPr lang="ja-JP" altLang="en-US" sz="5400" dirty="0"/>
          </a:p>
        </p:txBody>
      </p:sp>
      <p:sp>
        <p:nvSpPr>
          <p:cNvPr id="2" name="コンテンツ プレースホルダー 1"/>
          <p:cNvSpPr>
            <a:spLocks noGrp="1"/>
          </p:cNvSpPr>
          <p:nvPr>
            <p:ph sz="quarter" idx="1"/>
          </p:nvPr>
        </p:nvSpPr>
        <p:spPr>
          <a:xfrm>
            <a:off x="457200" y="1600200"/>
            <a:ext cx="8003232" cy="5257800"/>
          </a:xfrm>
        </p:spPr>
        <p:txBody>
          <a:bodyPr>
            <a:normAutofit/>
          </a:bodyPr>
          <a:lstStyle/>
          <a:p>
            <a:r>
              <a:rPr kumimoji="1" lang="ja-JP" altLang="en-US" sz="4000" dirty="0" smtClean="0"/>
              <a:t>脳卒中とは</a:t>
            </a:r>
            <a:endParaRPr kumimoji="1" lang="en-US" altLang="ja-JP" sz="4000" dirty="0" smtClean="0"/>
          </a:p>
          <a:p>
            <a:pPr marL="0" indent="0">
              <a:buNone/>
            </a:pPr>
            <a:r>
              <a:rPr lang="ja-JP" altLang="en-US" sz="3600" dirty="0" smtClean="0"/>
              <a:t>・脳血管障害の総称</a:t>
            </a:r>
            <a:endParaRPr lang="en-US" altLang="ja-JP" sz="3600" dirty="0" smtClean="0"/>
          </a:p>
          <a:p>
            <a:pPr marL="0" indent="0">
              <a:buNone/>
            </a:pPr>
            <a:r>
              <a:rPr lang="ja-JP" altLang="en-US" sz="3600" dirty="0" smtClean="0"/>
              <a:t>・脳梗塞、脳出血、クモ膜下出血がありま　</a:t>
            </a:r>
            <a:endParaRPr lang="en-US" altLang="ja-JP" sz="3600" dirty="0" smtClean="0"/>
          </a:p>
          <a:p>
            <a:pPr marL="0" indent="0">
              <a:buNone/>
            </a:pPr>
            <a:r>
              <a:rPr lang="ja-JP" altLang="en-US" sz="3600" dirty="0" smtClean="0"/>
              <a:t>す。</a:t>
            </a:r>
            <a:endParaRPr lang="en-US" altLang="ja-JP" sz="3600" dirty="0" smtClean="0"/>
          </a:p>
          <a:p>
            <a:pPr marL="0" indent="0">
              <a:buNone/>
            </a:pPr>
            <a:r>
              <a:rPr kumimoji="1" lang="ja-JP" altLang="en-US" sz="3600" dirty="0" smtClean="0"/>
              <a:t>・脳梗塞は、脳の動脈が動脈硬化や血の</a:t>
            </a:r>
            <a:endParaRPr kumimoji="1" lang="en-US" altLang="ja-JP" sz="3600" dirty="0" smtClean="0"/>
          </a:p>
          <a:p>
            <a:pPr marL="0" indent="0">
              <a:buNone/>
            </a:pPr>
            <a:r>
              <a:rPr kumimoji="1" lang="ja-JP" altLang="en-US" sz="3600" dirty="0" smtClean="0"/>
              <a:t>塊で詰まり、脳への血流が途絶えて神経</a:t>
            </a:r>
            <a:endParaRPr kumimoji="1" lang="en-US" altLang="ja-JP" sz="3600" dirty="0" smtClean="0"/>
          </a:p>
          <a:p>
            <a:pPr marL="0" indent="0">
              <a:buNone/>
            </a:pPr>
            <a:r>
              <a:rPr kumimoji="1" lang="ja-JP" altLang="en-US" sz="3600" dirty="0" smtClean="0"/>
              <a:t>細胞が死んでしまう病気</a:t>
            </a:r>
            <a:endParaRPr kumimoji="1" lang="en-US" altLang="ja-JP" sz="3600" dirty="0" smtClean="0"/>
          </a:p>
        </p:txBody>
      </p:sp>
      <p:sp>
        <p:nvSpPr>
          <p:cNvPr id="3" name="スライド番号プレースホルダー 2"/>
          <p:cNvSpPr>
            <a:spLocks noGrp="1"/>
          </p:cNvSpPr>
          <p:nvPr>
            <p:ph type="sldNum" sz="quarter" idx="15"/>
          </p:nvPr>
        </p:nvSpPr>
        <p:spPr/>
        <p:txBody>
          <a:bodyPr/>
          <a:lstStyle/>
          <a:p>
            <a:fld id="{F09044E7-CC97-42EE-AE7A-CE249093DC74}" type="slidenum">
              <a:rPr kumimoji="1" lang="ja-JP" altLang="en-US" smtClean="0"/>
              <a:t>27</a:t>
            </a:fld>
            <a:endParaRPr kumimoji="1" lang="ja-JP" altLang="en-US"/>
          </a:p>
        </p:txBody>
      </p:sp>
    </p:spTree>
    <p:extLst>
      <p:ext uri="{BB962C8B-B14F-4D97-AF65-F5344CB8AC3E}">
        <p14:creationId xmlns:p14="http://schemas.microsoft.com/office/powerpoint/2010/main" val="118583271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457200" y="274638"/>
            <a:ext cx="8147248"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突然死を防ぐために</a:t>
            </a:r>
            <a:endParaRPr lang="ja-JP" altLang="en-US" sz="5400" dirty="0"/>
          </a:p>
        </p:txBody>
      </p:sp>
      <p:sp>
        <p:nvSpPr>
          <p:cNvPr id="2" name="コンテンツ プレースホルダー 1"/>
          <p:cNvSpPr>
            <a:spLocks noGrp="1"/>
          </p:cNvSpPr>
          <p:nvPr>
            <p:ph sz="quarter" idx="1"/>
          </p:nvPr>
        </p:nvSpPr>
        <p:spPr>
          <a:xfrm>
            <a:off x="457200" y="1600200"/>
            <a:ext cx="8003232" cy="5257800"/>
          </a:xfrm>
        </p:spPr>
        <p:txBody>
          <a:bodyPr>
            <a:normAutofit/>
          </a:bodyPr>
          <a:lstStyle/>
          <a:p>
            <a:r>
              <a:rPr kumimoji="1" lang="ja-JP" altLang="en-US" sz="4000" dirty="0" smtClean="0"/>
              <a:t>脳卒中とは</a:t>
            </a:r>
            <a:endParaRPr lang="en-US" altLang="ja-JP" sz="3600" dirty="0" smtClean="0"/>
          </a:p>
          <a:p>
            <a:pPr marL="0" indent="0">
              <a:buNone/>
            </a:pPr>
            <a:r>
              <a:rPr kumimoji="1" lang="ja-JP" altLang="en-US" sz="3600" dirty="0" smtClean="0"/>
              <a:t>・脳出血は、脳の中で血管が破れ出血し、</a:t>
            </a:r>
            <a:endParaRPr kumimoji="1" lang="en-US" altLang="ja-JP" sz="3600" dirty="0" smtClean="0"/>
          </a:p>
          <a:p>
            <a:pPr marL="0" indent="0">
              <a:buNone/>
            </a:pPr>
            <a:r>
              <a:rPr kumimoji="1" lang="ja-JP" altLang="en-US" sz="3600" dirty="0" smtClean="0"/>
              <a:t>周囲の神経細胞が破壊され</a:t>
            </a:r>
            <a:r>
              <a:rPr lang="ja-JP" altLang="en-US" sz="3600" dirty="0" smtClean="0"/>
              <a:t>る病気</a:t>
            </a:r>
            <a:endParaRPr kumimoji="1" lang="en-US" altLang="ja-JP" sz="3600" dirty="0" smtClean="0"/>
          </a:p>
          <a:p>
            <a:pPr marL="0" indent="0">
              <a:buNone/>
            </a:pPr>
            <a:r>
              <a:rPr lang="ja-JP" altLang="en-US" sz="3600" dirty="0" smtClean="0"/>
              <a:t>・くも膜下出血は、脳動脈のこぶや血管</a:t>
            </a:r>
            <a:endParaRPr lang="en-US" altLang="ja-JP" sz="3600" dirty="0" smtClean="0"/>
          </a:p>
          <a:p>
            <a:pPr marL="0" indent="0">
              <a:buNone/>
            </a:pPr>
            <a:r>
              <a:rPr lang="ja-JP" altLang="en-US" sz="3600" dirty="0" smtClean="0"/>
              <a:t>の奇形が破裂して、出血した血液が脳</a:t>
            </a:r>
            <a:endParaRPr lang="en-US" altLang="ja-JP" sz="3600" dirty="0" smtClean="0"/>
          </a:p>
          <a:p>
            <a:pPr marL="0" indent="0">
              <a:buNone/>
            </a:pPr>
            <a:r>
              <a:rPr kumimoji="1" lang="ja-JP" altLang="en-US" sz="3600" dirty="0"/>
              <a:t>全体</a:t>
            </a:r>
            <a:r>
              <a:rPr kumimoji="1" lang="ja-JP" altLang="en-US" sz="3600" dirty="0" smtClean="0"/>
              <a:t>に広がり脳全体を圧迫する病気</a:t>
            </a:r>
            <a:endParaRPr kumimoji="1" lang="ja-JP" altLang="en-US" sz="3600" dirty="0"/>
          </a:p>
        </p:txBody>
      </p:sp>
      <p:sp>
        <p:nvSpPr>
          <p:cNvPr id="3" name="スライド番号プレースホルダー 2"/>
          <p:cNvSpPr>
            <a:spLocks noGrp="1"/>
          </p:cNvSpPr>
          <p:nvPr>
            <p:ph type="sldNum" sz="quarter" idx="15"/>
          </p:nvPr>
        </p:nvSpPr>
        <p:spPr/>
        <p:txBody>
          <a:bodyPr/>
          <a:lstStyle/>
          <a:p>
            <a:fld id="{F09044E7-CC97-42EE-AE7A-CE249093DC74}" type="slidenum">
              <a:rPr kumimoji="1" lang="ja-JP" altLang="en-US" smtClean="0"/>
              <a:t>28</a:t>
            </a:fld>
            <a:endParaRPr kumimoji="1" lang="ja-JP" altLang="en-US"/>
          </a:p>
        </p:txBody>
      </p:sp>
    </p:spTree>
    <p:extLst>
      <p:ext uri="{BB962C8B-B14F-4D97-AF65-F5344CB8AC3E}">
        <p14:creationId xmlns:p14="http://schemas.microsoft.com/office/powerpoint/2010/main" val="211779586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457200" y="274638"/>
            <a:ext cx="8147248"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突然死を防ぐために</a:t>
            </a:r>
            <a:endParaRPr lang="ja-JP" altLang="en-US" sz="5400" dirty="0"/>
          </a:p>
        </p:txBody>
      </p:sp>
      <p:sp>
        <p:nvSpPr>
          <p:cNvPr id="2" name="コンテンツ プレースホルダー 1"/>
          <p:cNvSpPr>
            <a:spLocks noGrp="1"/>
          </p:cNvSpPr>
          <p:nvPr>
            <p:ph sz="quarter" idx="1"/>
          </p:nvPr>
        </p:nvSpPr>
        <p:spPr>
          <a:xfrm>
            <a:off x="457200" y="1600200"/>
            <a:ext cx="8507288" cy="4873752"/>
          </a:xfrm>
        </p:spPr>
        <p:txBody>
          <a:bodyPr>
            <a:normAutofit/>
          </a:bodyPr>
          <a:lstStyle/>
          <a:p>
            <a:r>
              <a:rPr lang="ja-JP" altLang="en-US" sz="4000" dirty="0"/>
              <a:t>脳</a:t>
            </a:r>
            <a:r>
              <a:rPr lang="ja-JP" altLang="en-US" sz="4000" dirty="0" smtClean="0"/>
              <a:t>梗塞、脳出血</a:t>
            </a:r>
            <a:r>
              <a:rPr kumimoji="1" lang="ja-JP" altLang="en-US" sz="4000" dirty="0" smtClean="0"/>
              <a:t>の症状</a:t>
            </a:r>
            <a:endParaRPr kumimoji="1" lang="en-US" altLang="ja-JP" sz="4000" dirty="0" smtClean="0"/>
          </a:p>
          <a:p>
            <a:pPr marL="0" indent="0">
              <a:buNone/>
            </a:pPr>
            <a:r>
              <a:rPr lang="ja-JP" altLang="en-US" sz="3600" dirty="0"/>
              <a:t>・体の片側に力が入らない。</a:t>
            </a:r>
            <a:endParaRPr lang="en-US" altLang="ja-JP" sz="3600" dirty="0"/>
          </a:p>
          <a:p>
            <a:pPr marL="0" indent="0">
              <a:buNone/>
            </a:pPr>
            <a:r>
              <a:rPr lang="ja-JP" altLang="en-US" sz="3600" dirty="0"/>
              <a:t>・しびれる、言葉がうまく話せない。</a:t>
            </a:r>
            <a:endParaRPr lang="en-US" altLang="ja-JP" sz="3600" dirty="0"/>
          </a:p>
          <a:p>
            <a:pPr marL="0" indent="0">
              <a:buNone/>
            </a:pPr>
            <a:r>
              <a:rPr lang="ja-JP" altLang="en-US" sz="3600" dirty="0"/>
              <a:t>・ものが見えにくい。</a:t>
            </a:r>
            <a:endParaRPr lang="en-US" altLang="ja-JP" sz="3600" dirty="0"/>
          </a:p>
          <a:p>
            <a:r>
              <a:rPr lang="ja-JP" altLang="en-US" sz="4000" dirty="0" smtClean="0"/>
              <a:t>クモ膜下出血の症状</a:t>
            </a:r>
            <a:endParaRPr lang="en-US" altLang="ja-JP" sz="3600" dirty="0" smtClean="0"/>
          </a:p>
          <a:p>
            <a:pPr marL="0" indent="0">
              <a:buNone/>
            </a:pPr>
            <a:r>
              <a:rPr kumimoji="1" lang="ja-JP" altLang="en-US" sz="3600" dirty="0" smtClean="0"/>
              <a:t>・今まで経験したことが無いような強い頭痛</a:t>
            </a:r>
            <a:endParaRPr kumimoji="1" lang="en-US" altLang="ja-JP" sz="3600" dirty="0" smtClean="0"/>
          </a:p>
        </p:txBody>
      </p:sp>
      <p:sp>
        <p:nvSpPr>
          <p:cNvPr id="3" name="スライド番号プレースホルダー 2"/>
          <p:cNvSpPr>
            <a:spLocks noGrp="1"/>
          </p:cNvSpPr>
          <p:nvPr>
            <p:ph type="sldNum" sz="quarter" idx="15"/>
          </p:nvPr>
        </p:nvSpPr>
        <p:spPr/>
        <p:txBody>
          <a:bodyPr/>
          <a:lstStyle/>
          <a:p>
            <a:fld id="{F09044E7-CC97-42EE-AE7A-CE249093DC74}" type="slidenum">
              <a:rPr kumimoji="1" lang="ja-JP" altLang="en-US" smtClean="0"/>
              <a:t>29</a:t>
            </a:fld>
            <a:endParaRPr kumimoji="1" lang="ja-JP" altLang="en-US"/>
          </a:p>
        </p:txBody>
      </p:sp>
    </p:spTree>
    <p:extLst>
      <p:ext uri="{BB962C8B-B14F-4D97-AF65-F5344CB8AC3E}">
        <p14:creationId xmlns:p14="http://schemas.microsoft.com/office/powerpoint/2010/main" val="211779586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6131024" cy="1143000"/>
          </a:xfrm>
        </p:spPr>
        <p:txBody>
          <a:bodyPr>
            <a:normAutofit/>
          </a:bodyPr>
          <a:lstStyle/>
          <a:p>
            <a:r>
              <a:rPr kumimoji="1" lang="ja-JP" altLang="en-US" sz="5400" dirty="0" smtClean="0"/>
              <a:t>救急蘇生法とは</a:t>
            </a:r>
            <a:endParaRPr kumimoji="1" lang="ja-JP" altLang="en-US" sz="5400" dirty="0"/>
          </a:p>
        </p:txBody>
      </p:sp>
      <p:sp>
        <p:nvSpPr>
          <p:cNvPr id="3" name="コンテンツ プレースホルダー 2"/>
          <p:cNvSpPr>
            <a:spLocks noGrp="1"/>
          </p:cNvSpPr>
          <p:nvPr>
            <p:ph sz="quarter" idx="1"/>
          </p:nvPr>
        </p:nvSpPr>
        <p:spPr>
          <a:xfrm>
            <a:off x="457200" y="1600200"/>
            <a:ext cx="7715200" cy="2548880"/>
          </a:xfrm>
        </p:spPr>
        <p:txBody>
          <a:bodyPr>
            <a:normAutofit/>
          </a:bodyPr>
          <a:lstStyle/>
          <a:p>
            <a:r>
              <a:rPr kumimoji="1" lang="ja-JP" altLang="en-US" sz="3600" dirty="0" smtClean="0"/>
              <a:t>一次救命処置</a:t>
            </a:r>
            <a:endParaRPr kumimoji="1" lang="en-US" altLang="ja-JP" sz="3600" dirty="0" smtClean="0"/>
          </a:p>
          <a:p>
            <a:pPr marL="0" indent="0">
              <a:buNone/>
            </a:pPr>
            <a:r>
              <a:rPr lang="ja-JP" altLang="en-US" sz="3600" dirty="0" smtClean="0"/>
              <a:t>　・突然の心停止、もしくはこれに近い　</a:t>
            </a:r>
            <a:endParaRPr lang="en-US" altLang="ja-JP" sz="3600" dirty="0" smtClean="0"/>
          </a:p>
          <a:p>
            <a:pPr marL="0" indent="0">
              <a:buNone/>
            </a:pPr>
            <a:r>
              <a:rPr lang="ja-JP" altLang="en-US" sz="3600" dirty="0"/>
              <a:t>　</a:t>
            </a:r>
            <a:r>
              <a:rPr lang="ja-JP" altLang="en-US" sz="3600" dirty="0" smtClean="0"/>
              <a:t>状態になった傷病者を社会復帰に</a:t>
            </a:r>
            <a:endParaRPr lang="en-US" altLang="ja-JP" sz="3600" dirty="0" smtClean="0"/>
          </a:p>
          <a:p>
            <a:pPr marL="0" indent="0">
              <a:buNone/>
            </a:pPr>
            <a:r>
              <a:rPr lang="ja-JP" altLang="en-US" sz="3600" dirty="0"/>
              <a:t>　</a:t>
            </a:r>
            <a:r>
              <a:rPr lang="ja-JP" altLang="en-US" sz="3600" dirty="0" smtClean="0"/>
              <a:t>導くための方法</a:t>
            </a:r>
            <a:endParaRPr kumimoji="1" lang="en-US" altLang="ja-JP" sz="3600" dirty="0" smtClean="0"/>
          </a:p>
        </p:txBody>
      </p:sp>
      <p:pic>
        <p:nvPicPr>
          <p:cNvPr id="1026" name="Picture 2" descr="C:\Users\kiyo\Desktop\応急手当講習新スライド案\イラスト\心肺蘇生.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149080"/>
            <a:ext cx="1872208" cy="19021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iyo\Desktop\応急手当講習新スライド案\イラスト\AED-ボタン押す.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1008" y="4149080"/>
            <a:ext cx="2304256" cy="19278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Ssafi001\0040000消防局\0040035警防部\0040045救急課\平成29年度フォルダ\㉚ 応急手当普及啓発\02 印刷物\応急手当講習テキストデータ\G2010テキストデータ秀飯舎\イラスト\遺物除去-背部叩打法.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1154" y="3717032"/>
            <a:ext cx="1607230" cy="237985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0" y="6021288"/>
            <a:ext cx="3707904" cy="1200329"/>
          </a:xfrm>
          <a:prstGeom prst="rect">
            <a:avLst/>
          </a:prstGeom>
          <a:noFill/>
        </p:spPr>
        <p:txBody>
          <a:bodyPr wrap="square" rtlCol="0">
            <a:spAutoFit/>
          </a:bodyPr>
          <a:lstStyle/>
          <a:p>
            <a:pPr algn="ctr"/>
            <a:r>
              <a:rPr kumimoji="1" lang="ja-JP" altLang="en-US" sz="2400" dirty="0" smtClean="0"/>
              <a:t>心肺蘇生</a:t>
            </a:r>
            <a:endParaRPr kumimoji="1" lang="en-US" altLang="ja-JP" sz="2400" dirty="0" smtClean="0"/>
          </a:p>
          <a:p>
            <a:pPr algn="ctr"/>
            <a:r>
              <a:rPr lang="ja-JP" altLang="en-US" sz="2400" dirty="0" smtClean="0"/>
              <a:t>（胸骨圧迫＋人工呼吸）</a:t>
            </a:r>
            <a:endParaRPr kumimoji="1" lang="en-US" altLang="ja-JP" sz="2400" dirty="0" smtClean="0"/>
          </a:p>
          <a:p>
            <a:pPr algn="ctr"/>
            <a:endParaRPr kumimoji="1" lang="ja-JP" altLang="en-US" sz="2400" dirty="0"/>
          </a:p>
        </p:txBody>
      </p:sp>
      <p:sp>
        <p:nvSpPr>
          <p:cNvPr id="9" name="テキスト ボックス 8"/>
          <p:cNvSpPr txBox="1"/>
          <p:nvPr/>
        </p:nvSpPr>
        <p:spPr>
          <a:xfrm>
            <a:off x="3203848" y="6021288"/>
            <a:ext cx="2411760" cy="830997"/>
          </a:xfrm>
          <a:prstGeom prst="rect">
            <a:avLst/>
          </a:prstGeom>
          <a:noFill/>
        </p:spPr>
        <p:txBody>
          <a:bodyPr wrap="square" rtlCol="0">
            <a:spAutoFit/>
          </a:bodyPr>
          <a:lstStyle/>
          <a:p>
            <a:pPr algn="ctr"/>
            <a:r>
              <a:rPr lang="ja-JP" altLang="en-US" sz="2400" dirty="0"/>
              <a:t>ＡＥＤ</a:t>
            </a:r>
            <a:endParaRPr kumimoji="1" lang="en-US" altLang="ja-JP" sz="2400" dirty="0" smtClean="0"/>
          </a:p>
          <a:p>
            <a:pPr algn="ctr"/>
            <a:r>
              <a:rPr lang="ja-JP" altLang="en-US" sz="2400" dirty="0" smtClean="0"/>
              <a:t>（電気ショック）</a:t>
            </a:r>
            <a:endParaRPr kumimoji="1" lang="en-US" altLang="ja-JP" sz="2400" dirty="0" smtClean="0"/>
          </a:p>
        </p:txBody>
      </p:sp>
      <p:sp>
        <p:nvSpPr>
          <p:cNvPr id="10" name="テキスト ボックス 9"/>
          <p:cNvSpPr txBox="1"/>
          <p:nvPr/>
        </p:nvSpPr>
        <p:spPr>
          <a:xfrm>
            <a:off x="5868144" y="6021288"/>
            <a:ext cx="2411760" cy="507832"/>
          </a:xfrm>
          <a:prstGeom prst="rect">
            <a:avLst/>
          </a:prstGeom>
          <a:noFill/>
        </p:spPr>
        <p:txBody>
          <a:bodyPr wrap="square" rtlCol="0">
            <a:spAutoFit/>
          </a:bodyPr>
          <a:lstStyle/>
          <a:p>
            <a:pPr algn="ctr"/>
            <a:r>
              <a:rPr lang="ja-JP" altLang="en-US" sz="2400" dirty="0" smtClean="0"/>
              <a:t>気道異物</a:t>
            </a:r>
            <a:r>
              <a:rPr lang="ja-JP" altLang="en-US" sz="2400" dirty="0"/>
              <a:t>除去</a:t>
            </a:r>
            <a:endParaRPr kumimoji="1" lang="en-US" altLang="ja-JP" sz="2400" dirty="0" smtClean="0"/>
          </a:p>
        </p:txBody>
      </p:sp>
      <p:sp>
        <p:nvSpPr>
          <p:cNvPr id="5" name="スライド番号プレースホルダー 4"/>
          <p:cNvSpPr>
            <a:spLocks noGrp="1"/>
          </p:cNvSpPr>
          <p:nvPr>
            <p:ph type="sldNum" sz="quarter" idx="15"/>
          </p:nvPr>
        </p:nvSpPr>
        <p:spPr/>
        <p:txBody>
          <a:bodyPr/>
          <a:lstStyle/>
          <a:p>
            <a:fld id="{F09044E7-CC97-42EE-AE7A-CE249093DC74}" type="slidenum">
              <a:rPr kumimoji="1" lang="ja-JP" altLang="en-US" smtClean="0"/>
              <a:t>3</a:t>
            </a:fld>
            <a:endParaRPr kumimoji="1" lang="ja-JP" altLang="en-US"/>
          </a:p>
        </p:txBody>
      </p:sp>
    </p:spTree>
    <p:extLst>
      <p:ext uri="{BB962C8B-B14F-4D97-AF65-F5344CB8AC3E}">
        <p14:creationId xmlns:p14="http://schemas.microsoft.com/office/powerpoint/2010/main" val="3742366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457200" y="274638"/>
            <a:ext cx="8147248"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突然死を防ぐために</a:t>
            </a:r>
            <a:endParaRPr lang="ja-JP" altLang="en-US" sz="5400" dirty="0"/>
          </a:p>
        </p:txBody>
      </p:sp>
      <p:sp>
        <p:nvSpPr>
          <p:cNvPr id="2" name="コンテンツ プレースホルダー 1"/>
          <p:cNvSpPr>
            <a:spLocks noGrp="1"/>
          </p:cNvSpPr>
          <p:nvPr>
            <p:ph sz="quarter" idx="1"/>
          </p:nvPr>
        </p:nvSpPr>
        <p:spPr>
          <a:xfrm>
            <a:off x="457200" y="1600200"/>
            <a:ext cx="8686800" cy="1108720"/>
          </a:xfrm>
        </p:spPr>
        <p:txBody>
          <a:bodyPr>
            <a:normAutofit/>
          </a:bodyPr>
          <a:lstStyle/>
          <a:p>
            <a:r>
              <a:rPr kumimoji="1" lang="ja-JP" altLang="en-US" sz="4000" dirty="0" smtClean="0"/>
              <a:t>急性心筋梗塞や脳卒中を疑ったら</a:t>
            </a:r>
            <a:endParaRPr kumimoji="1" lang="en-US" altLang="ja-JP" sz="4000" dirty="0" smtClean="0"/>
          </a:p>
        </p:txBody>
      </p:sp>
      <p:pic>
        <p:nvPicPr>
          <p:cNvPr id="5122" name="Picture 2" descr="C:\Users\kiyo\Desktop\応急手当講習新スライド案\イラスト\救急要請-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4259673"/>
            <a:ext cx="1728192" cy="2199304"/>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1853353" y="2780928"/>
            <a:ext cx="5040560" cy="1446550"/>
          </a:xfrm>
          <a:prstGeom prst="rect">
            <a:avLst/>
          </a:prstGeom>
        </p:spPr>
        <p:txBody>
          <a:bodyPr wrap="square">
            <a:spAutoFit/>
          </a:bodyPr>
          <a:lstStyle/>
          <a:p>
            <a:pPr algn="ctr"/>
            <a:r>
              <a:rPr lang="ja-JP" altLang="en-US" sz="4400" dirty="0">
                <a:solidFill>
                  <a:srgbClr val="FF0000"/>
                </a:solidFill>
              </a:rPr>
              <a:t>ためらうことなく、</a:t>
            </a:r>
            <a:endParaRPr lang="en-US" altLang="ja-JP" sz="4400" dirty="0">
              <a:solidFill>
                <a:srgbClr val="FF0000"/>
              </a:solidFill>
            </a:endParaRPr>
          </a:p>
          <a:p>
            <a:pPr algn="ctr"/>
            <a:r>
              <a:rPr lang="ja-JP" altLang="en-US" sz="4400" dirty="0">
                <a:solidFill>
                  <a:srgbClr val="FF0000"/>
                </a:solidFill>
              </a:rPr>
              <a:t>早く救急車を呼ぶ！</a:t>
            </a:r>
            <a:endParaRPr lang="en-US" altLang="ja-JP" sz="4400" dirty="0">
              <a:solidFill>
                <a:srgbClr val="FF0000"/>
              </a:solidFill>
            </a:endParaRPr>
          </a:p>
        </p:txBody>
      </p:sp>
      <p:sp>
        <p:nvSpPr>
          <p:cNvPr id="4" name="スライド番号プレースホルダー 3"/>
          <p:cNvSpPr>
            <a:spLocks noGrp="1"/>
          </p:cNvSpPr>
          <p:nvPr>
            <p:ph type="sldNum" sz="quarter" idx="15"/>
          </p:nvPr>
        </p:nvSpPr>
        <p:spPr/>
        <p:txBody>
          <a:bodyPr/>
          <a:lstStyle/>
          <a:p>
            <a:fld id="{F09044E7-CC97-42EE-AE7A-CE249093DC74}" type="slidenum">
              <a:rPr kumimoji="1" lang="ja-JP" altLang="en-US" smtClean="0"/>
              <a:t>30</a:t>
            </a:fld>
            <a:endParaRPr kumimoji="1" lang="ja-JP" altLang="en-US"/>
          </a:p>
        </p:txBody>
      </p:sp>
    </p:spTree>
    <p:extLst>
      <p:ext uri="{BB962C8B-B14F-4D97-AF65-F5344CB8AC3E}">
        <p14:creationId xmlns:p14="http://schemas.microsoft.com/office/powerpoint/2010/main" val="239555925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57200" y="1844824"/>
            <a:ext cx="8229600" cy="4896544"/>
          </a:xfrm>
        </p:spPr>
        <p:txBody>
          <a:bodyPr>
            <a:noAutofit/>
          </a:bodyPr>
          <a:lstStyle/>
          <a:p>
            <a:r>
              <a:rPr lang="ja-JP" altLang="en-US" sz="4000" dirty="0" smtClean="0"/>
              <a:t>ＡＥＤとは？</a:t>
            </a:r>
            <a:endParaRPr lang="ja-JP" altLang="en-US" sz="4000" dirty="0"/>
          </a:p>
          <a:p>
            <a:pPr>
              <a:buNone/>
            </a:pPr>
            <a:r>
              <a:rPr lang="ja-JP" altLang="en-US" sz="3600" dirty="0" smtClean="0"/>
              <a:t>急</a:t>
            </a:r>
            <a:r>
              <a:rPr lang="ja-JP" altLang="en-US" sz="3600" dirty="0"/>
              <a:t>に倒れてしまった方の・・・</a:t>
            </a:r>
          </a:p>
          <a:p>
            <a:pPr>
              <a:buNone/>
            </a:pPr>
            <a:r>
              <a:rPr lang="ja-JP" altLang="en-US" sz="3600" dirty="0" smtClean="0"/>
              <a:t>①</a:t>
            </a:r>
            <a:r>
              <a:rPr lang="ja-JP" altLang="en-US" sz="3600" dirty="0"/>
              <a:t>　意識を戻す</a:t>
            </a:r>
          </a:p>
          <a:p>
            <a:pPr>
              <a:buNone/>
            </a:pPr>
            <a:r>
              <a:rPr lang="ja-JP" altLang="en-US" sz="3600" dirty="0"/>
              <a:t>②　呼吸を復活させる</a:t>
            </a:r>
          </a:p>
          <a:p>
            <a:pPr>
              <a:buNone/>
            </a:pPr>
            <a:r>
              <a:rPr lang="ja-JP" altLang="en-US" sz="3600" dirty="0"/>
              <a:t>③　停止している心臓を動かす</a:t>
            </a:r>
          </a:p>
          <a:p>
            <a:pPr>
              <a:buNone/>
            </a:pPr>
            <a:r>
              <a:rPr lang="ja-JP" altLang="en-US" sz="3600" dirty="0"/>
              <a:t>④　心臓のけいれん状態を取り除く</a:t>
            </a:r>
          </a:p>
        </p:txBody>
      </p:sp>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pic>
        <p:nvPicPr>
          <p:cNvPr id="13" name="Picture 14" descr="AED-1200"/>
          <p:cNvPicPr>
            <a:picLocks noChangeAspect="1" noChangeArrowheads="1"/>
          </p:cNvPicPr>
          <p:nvPr/>
        </p:nvPicPr>
        <p:blipFill>
          <a:blip r:embed="rId3" r:link="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2196" y="2924944"/>
            <a:ext cx="2304256" cy="186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31</a:t>
            </a:fld>
            <a:endParaRPr kumimoji="1" lang="ja-JP" altLang="en-US"/>
          </a:p>
        </p:txBody>
      </p:sp>
      <p:grpSp>
        <p:nvGrpSpPr>
          <p:cNvPr id="6" name="グループ化 5"/>
          <p:cNvGrpSpPr/>
          <p:nvPr/>
        </p:nvGrpSpPr>
        <p:grpSpPr>
          <a:xfrm>
            <a:off x="316033" y="3285232"/>
            <a:ext cx="936625" cy="2493068"/>
            <a:chOff x="316033" y="3285232"/>
            <a:chExt cx="936625" cy="2493068"/>
          </a:xfrm>
        </p:grpSpPr>
        <p:sp>
          <p:nvSpPr>
            <p:cNvPr id="7" name="Oval 4"/>
            <p:cNvSpPr>
              <a:spLocks noChangeArrowheads="1"/>
            </p:cNvSpPr>
            <p:nvPr/>
          </p:nvSpPr>
          <p:spPr bwMode="auto">
            <a:xfrm>
              <a:off x="316033" y="4986138"/>
              <a:ext cx="936625" cy="792162"/>
            </a:xfrm>
            <a:prstGeom prst="ellipse">
              <a:avLst/>
            </a:prstGeom>
            <a:noFill/>
            <a:ln w="793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grpSp>
          <p:nvGrpSpPr>
            <p:cNvPr id="8" name="Group 5"/>
            <p:cNvGrpSpPr>
              <a:grpSpLocks/>
            </p:cNvGrpSpPr>
            <p:nvPr/>
          </p:nvGrpSpPr>
          <p:grpSpPr bwMode="auto">
            <a:xfrm>
              <a:off x="574085" y="3285232"/>
              <a:ext cx="431800" cy="431800"/>
              <a:chOff x="1973" y="2024"/>
              <a:chExt cx="272" cy="272"/>
            </a:xfrm>
          </p:grpSpPr>
          <p:sp>
            <p:nvSpPr>
              <p:cNvPr id="17" name="Line 6"/>
              <p:cNvSpPr>
                <a:spLocks noChangeShapeType="1"/>
              </p:cNvSpPr>
              <p:nvPr/>
            </p:nvSpPr>
            <p:spPr bwMode="auto">
              <a:xfrm flipV="1">
                <a:off x="1973" y="2024"/>
                <a:ext cx="272" cy="27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7"/>
              <p:cNvSpPr>
                <a:spLocks noChangeShapeType="1"/>
              </p:cNvSpPr>
              <p:nvPr/>
            </p:nvSpPr>
            <p:spPr bwMode="auto">
              <a:xfrm flipH="1" flipV="1">
                <a:off x="1973" y="2024"/>
                <a:ext cx="272" cy="27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9" name="Group 8"/>
            <p:cNvGrpSpPr>
              <a:grpSpLocks/>
            </p:cNvGrpSpPr>
            <p:nvPr/>
          </p:nvGrpSpPr>
          <p:grpSpPr bwMode="auto">
            <a:xfrm>
              <a:off x="560950" y="3903076"/>
              <a:ext cx="431800" cy="431800"/>
              <a:chOff x="1973" y="2024"/>
              <a:chExt cx="272" cy="272"/>
            </a:xfrm>
          </p:grpSpPr>
          <p:sp>
            <p:nvSpPr>
              <p:cNvPr id="15" name="Line 9"/>
              <p:cNvSpPr>
                <a:spLocks noChangeShapeType="1"/>
              </p:cNvSpPr>
              <p:nvPr/>
            </p:nvSpPr>
            <p:spPr bwMode="auto">
              <a:xfrm flipV="1">
                <a:off x="1973" y="2024"/>
                <a:ext cx="272" cy="27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10"/>
              <p:cNvSpPr>
                <a:spLocks noChangeShapeType="1"/>
              </p:cNvSpPr>
              <p:nvPr/>
            </p:nvSpPr>
            <p:spPr bwMode="auto">
              <a:xfrm flipH="1" flipV="1">
                <a:off x="1973" y="2024"/>
                <a:ext cx="272" cy="27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 name="Group 11"/>
            <p:cNvGrpSpPr>
              <a:grpSpLocks/>
            </p:cNvGrpSpPr>
            <p:nvPr/>
          </p:nvGrpSpPr>
          <p:grpSpPr bwMode="auto">
            <a:xfrm>
              <a:off x="566694" y="4528663"/>
              <a:ext cx="431800" cy="431800"/>
              <a:chOff x="1973" y="2024"/>
              <a:chExt cx="272" cy="272"/>
            </a:xfrm>
          </p:grpSpPr>
          <p:sp>
            <p:nvSpPr>
              <p:cNvPr id="11" name="Line 12"/>
              <p:cNvSpPr>
                <a:spLocks noChangeShapeType="1"/>
              </p:cNvSpPr>
              <p:nvPr/>
            </p:nvSpPr>
            <p:spPr bwMode="auto">
              <a:xfrm flipV="1">
                <a:off x="1973" y="2024"/>
                <a:ext cx="272" cy="27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13"/>
              <p:cNvSpPr>
                <a:spLocks noChangeShapeType="1"/>
              </p:cNvSpPr>
              <p:nvPr/>
            </p:nvSpPr>
            <p:spPr bwMode="auto">
              <a:xfrm flipH="1" flipV="1">
                <a:off x="1973" y="2024"/>
                <a:ext cx="272" cy="272"/>
              </a:xfrm>
              <a:prstGeom prst="line">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1938023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57200" y="1844824"/>
            <a:ext cx="8686800" cy="4896544"/>
          </a:xfrm>
        </p:spPr>
        <p:txBody>
          <a:bodyPr>
            <a:noAutofit/>
          </a:bodyPr>
          <a:lstStyle/>
          <a:p>
            <a:r>
              <a:rPr lang="ja-JP" altLang="en-US" sz="4000" dirty="0" smtClean="0"/>
              <a:t>ＡＥＤとは？</a:t>
            </a:r>
            <a:endParaRPr lang="en-US" altLang="ja-JP" sz="4000" dirty="0" smtClean="0"/>
          </a:p>
          <a:p>
            <a:pPr marL="0" indent="0">
              <a:buNone/>
            </a:pPr>
            <a:r>
              <a:rPr lang="ja-JP" altLang="en-US" sz="3600" dirty="0" smtClean="0">
                <a:solidFill>
                  <a:srgbClr val="FF0000"/>
                </a:solidFill>
              </a:rPr>
              <a:t>Ａ</a:t>
            </a:r>
            <a:r>
              <a:rPr lang="ja-JP" altLang="en-US" sz="3600" dirty="0" smtClean="0"/>
              <a:t>ｕｔｏｍａｔｅｄ</a:t>
            </a:r>
            <a:r>
              <a:rPr lang="ja-JP" altLang="en-US" sz="3600" dirty="0"/>
              <a:t>　</a:t>
            </a:r>
            <a:r>
              <a:rPr lang="ja-JP" altLang="en-US" sz="3600" dirty="0">
                <a:solidFill>
                  <a:srgbClr val="FF0000"/>
                </a:solidFill>
              </a:rPr>
              <a:t>Ｅ</a:t>
            </a:r>
            <a:r>
              <a:rPr lang="ja-JP" altLang="en-US" sz="3600" dirty="0"/>
              <a:t>ｘｔｅｒｎａｌ　</a:t>
            </a:r>
            <a:r>
              <a:rPr lang="ja-JP" altLang="en-US" sz="3600" dirty="0">
                <a:solidFill>
                  <a:srgbClr val="FF0000"/>
                </a:solidFill>
              </a:rPr>
              <a:t>Ｄ</a:t>
            </a:r>
            <a:r>
              <a:rPr lang="ja-JP" altLang="en-US" sz="3600" dirty="0"/>
              <a:t>ｅｆｉｂｒｉｌｌａｔｏｒ　</a:t>
            </a:r>
          </a:p>
          <a:p>
            <a:pPr marL="0" indent="0">
              <a:buNone/>
            </a:pPr>
            <a:r>
              <a:rPr lang="ja-JP" altLang="en-US" sz="3600" dirty="0" smtClean="0"/>
              <a:t>　頭文字</a:t>
            </a:r>
            <a:r>
              <a:rPr lang="ja-JP" altLang="en-US" sz="3600" dirty="0"/>
              <a:t>を取り、</a:t>
            </a:r>
            <a:r>
              <a:rPr lang="ja-JP" altLang="en-US" sz="3600" dirty="0" smtClean="0"/>
              <a:t>略して</a:t>
            </a:r>
            <a:endParaRPr lang="en-US" altLang="ja-JP" sz="3600" dirty="0" smtClean="0"/>
          </a:p>
          <a:p>
            <a:pPr marL="0" indent="0">
              <a:buNone/>
            </a:pPr>
            <a:r>
              <a:rPr lang="ja-JP" altLang="en-US" sz="3600" dirty="0" smtClean="0"/>
              <a:t>「</a:t>
            </a:r>
            <a:r>
              <a:rPr lang="ja-JP" altLang="en-US" sz="3600" dirty="0">
                <a:solidFill>
                  <a:srgbClr val="FF0000"/>
                </a:solidFill>
              </a:rPr>
              <a:t>ＡＥＤ</a:t>
            </a:r>
            <a:r>
              <a:rPr lang="ja-JP" altLang="en-US" sz="3600" dirty="0"/>
              <a:t>」と呼んでいます。</a:t>
            </a:r>
          </a:p>
          <a:p>
            <a:pPr marL="0" indent="0">
              <a:buNone/>
            </a:pPr>
            <a:r>
              <a:rPr lang="ja-JP" altLang="en-US" sz="3600" dirty="0" smtClean="0"/>
              <a:t>　日本語</a:t>
            </a:r>
            <a:r>
              <a:rPr lang="ja-JP" altLang="en-US" sz="3600" dirty="0"/>
              <a:t>に直す</a:t>
            </a:r>
            <a:r>
              <a:rPr lang="ja-JP" altLang="en-US" sz="3600" dirty="0" smtClean="0"/>
              <a:t>と</a:t>
            </a:r>
            <a:endParaRPr lang="en-US" altLang="ja-JP" sz="3600" dirty="0" smtClean="0"/>
          </a:p>
          <a:p>
            <a:pPr marL="0" indent="0">
              <a:buNone/>
            </a:pPr>
            <a:r>
              <a:rPr lang="ja-JP" altLang="en-US" sz="3600" dirty="0" smtClean="0"/>
              <a:t>「</a:t>
            </a:r>
            <a:r>
              <a:rPr lang="ja-JP" altLang="en-US" sz="3600" dirty="0">
                <a:solidFill>
                  <a:srgbClr val="FF0000"/>
                </a:solidFill>
              </a:rPr>
              <a:t>自動体外式除細動器</a:t>
            </a:r>
            <a:r>
              <a:rPr lang="ja-JP" altLang="en-US" sz="3600" dirty="0"/>
              <a:t>」と言います。</a:t>
            </a:r>
          </a:p>
        </p:txBody>
      </p:sp>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32</a:t>
            </a:fld>
            <a:endParaRPr kumimoji="1" lang="ja-JP" altLang="en-US"/>
          </a:p>
        </p:txBody>
      </p:sp>
    </p:spTree>
    <p:extLst>
      <p:ext uri="{BB962C8B-B14F-4D97-AF65-F5344CB8AC3E}">
        <p14:creationId xmlns:p14="http://schemas.microsoft.com/office/powerpoint/2010/main" val="290561824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body" idx="1"/>
          </p:nvPr>
        </p:nvSpPr>
        <p:spPr>
          <a:xfrm>
            <a:off x="457200" y="1844824"/>
            <a:ext cx="8229600" cy="2808312"/>
          </a:xfrm>
        </p:spPr>
        <p:txBody>
          <a:bodyPr>
            <a:noAutofit/>
          </a:bodyPr>
          <a:lstStyle/>
          <a:p>
            <a:r>
              <a:rPr lang="ja-JP" altLang="en-US" sz="4000" dirty="0" smtClean="0"/>
              <a:t>突然</a:t>
            </a:r>
            <a:r>
              <a:rPr lang="ja-JP" altLang="en-US" sz="4000" dirty="0"/>
              <a:t>の</a:t>
            </a:r>
            <a:r>
              <a:rPr lang="ja-JP" altLang="en-US" sz="4000" dirty="0" smtClean="0"/>
              <a:t>心</a:t>
            </a:r>
            <a:r>
              <a:rPr lang="ja-JP" altLang="en-US" sz="4000" dirty="0"/>
              <a:t>停止</a:t>
            </a:r>
            <a:r>
              <a:rPr lang="ja-JP" altLang="en-US" sz="4000" dirty="0" smtClean="0"/>
              <a:t>は・・・</a:t>
            </a:r>
            <a:endParaRPr lang="en-US" altLang="ja-JP" sz="4000" dirty="0" smtClean="0"/>
          </a:p>
          <a:p>
            <a:pPr marL="0" indent="0">
              <a:buNone/>
            </a:pPr>
            <a:r>
              <a:rPr lang="ja-JP" altLang="en-US" sz="4000" dirty="0" smtClean="0"/>
              <a:t>　</a:t>
            </a:r>
            <a:r>
              <a:rPr lang="ja-JP" altLang="en-US" sz="3600" dirty="0" smtClean="0"/>
              <a:t>・心臓の筋肉がケイレンを起こして細かく</a:t>
            </a:r>
            <a:endParaRPr lang="en-US" altLang="ja-JP" sz="3600" dirty="0" smtClean="0"/>
          </a:p>
          <a:p>
            <a:pPr marL="0" indent="0">
              <a:buNone/>
            </a:pPr>
            <a:r>
              <a:rPr lang="ja-JP" altLang="en-US" sz="3600" dirty="0"/>
              <a:t>　</a:t>
            </a:r>
            <a:r>
              <a:rPr lang="ja-JP" altLang="en-US" sz="3600" dirty="0" smtClean="0"/>
              <a:t>震える「</a:t>
            </a:r>
            <a:r>
              <a:rPr lang="ja-JP" altLang="en-US" sz="3600" dirty="0" smtClean="0">
                <a:solidFill>
                  <a:srgbClr val="FF0000"/>
                </a:solidFill>
              </a:rPr>
              <a:t>心室細動</a:t>
            </a:r>
            <a:r>
              <a:rPr lang="ja-JP" altLang="en-US" sz="3600" dirty="0" smtClean="0"/>
              <a:t>」によって生じることが</a:t>
            </a:r>
            <a:endParaRPr lang="en-US" altLang="ja-JP" sz="3600" dirty="0" smtClean="0"/>
          </a:p>
          <a:p>
            <a:pPr marL="0" indent="0">
              <a:buNone/>
            </a:pPr>
            <a:r>
              <a:rPr lang="ja-JP" altLang="en-US" sz="3600" dirty="0"/>
              <a:t>　</a:t>
            </a:r>
            <a:r>
              <a:rPr lang="ja-JP" altLang="en-US" sz="3600" dirty="0" smtClean="0"/>
              <a:t>多い</a:t>
            </a:r>
            <a:endParaRPr lang="ja-JP" altLang="en-US" sz="3600" dirty="0"/>
          </a:p>
        </p:txBody>
      </p:sp>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grpSp>
        <p:nvGrpSpPr>
          <p:cNvPr id="17" name="Group 4"/>
          <p:cNvGrpSpPr>
            <a:grpSpLocks/>
          </p:cNvGrpSpPr>
          <p:nvPr/>
        </p:nvGrpSpPr>
        <p:grpSpPr bwMode="auto">
          <a:xfrm>
            <a:off x="5436096" y="4139953"/>
            <a:ext cx="1966912" cy="2255838"/>
            <a:chOff x="295" y="2840"/>
            <a:chExt cx="1239" cy="1421"/>
          </a:xfrm>
        </p:grpSpPr>
        <p:pic>
          <p:nvPicPr>
            <p:cNvPr id="18" name="Picture 5" descr="GUM06_CL2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2840"/>
              <a:ext cx="1170"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eeform 6"/>
            <p:cNvSpPr>
              <a:spLocks/>
            </p:cNvSpPr>
            <p:nvPr/>
          </p:nvSpPr>
          <p:spPr bwMode="auto">
            <a:xfrm>
              <a:off x="1338" y="3430"/>
              <a:ext cx="196" cy="454"/>
            </a:xfrm>
            <a:custGeom>
              <a:avLst/>
              <a:gdLst>
                <a:gd name="T0" fmla="*/ 0 w 423"/>
                <a:gd name="T1" fmla="*/ 1 h 704"/>
                <a:gd name="T2" fmla="*/ 0 w 423"/>
                <a:gd name="T3" fmla="*/ 1 h 704"/>
                <a:gd name="T4" fmla="*/ 0 w 423"/>
                <a:gd name="T5" fmla="*/ 1 h 704"/>
                <a:gd name="T6" fmla="*/ 0 w 423"/>
                <a:gd name="T7" fmla="*/ 1 h 704"/>
                <a:gd name="T8" fmla="*/ 0 w 423"/>
                <a:gd name="T9" fmla="*/ 1 h 704"/>
                <a:gd name="T10" fmla="*/ 0 w 423"/>
                <a:gd name="T11" fmla="*/ 1 h 704"/>
                <a:gd name="T12" fmla="*/ 0 w 423"/>
                <a:gd name="T13" fmla="*/ 1 h 704"/>
                <a:gd name="T14" fmla="*/ 0 w 423"/>
                <a:gd name="T15" fmla="*/ 1 h 704"/>
                <a:gd name="T16" fmla="*/ 0 w 423"/>
                <a:gd name="T17" fmla="*/ 1 h 7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3" h="704">
                  <a:moveTo>
                    <a:pt x="0" y="23"/>
                  </a:moveTo>
                  <a:cubicBezTo>
                    <a:pt x="60" y="11"/>
                    <a:pt x="121" y="0"/>
                    <a:pt x="136" y="23"/>
                  </a:cubicBezTo>
                  <a:cubicBezTo>
                    <a:pt x="151" y="46"/>
                    <a:pt x="76" y="137"/>
                    <a:pt x="91" y="160"/>
                  </a:cubicBezTo>
                  <a:cubicBezTo>
                    <a:pt x="106" y="183"/>
                    <a:pt x="212" y="130"/>
                    <a:pt x="227" y="160"/>
                  </a:cubicBezTo>
                  <a:cubicBezTo>
                    <a:pt x="242" y="190"/>
                    <a:pt x="167" y="311"/>
                    <a:pt x="182" y="341"/>
                  </a:cubicBezTo>
                  <a:cubicBezTo>
                    <a:pt x="197" y="371"/>
                    <a:pt x="303" y="311"/>
                    <a:pt x="318" y="341"/>
                  </a:cubicBezTo>
                  <a:cubicBezTo>
                    <a:pt x="333" y="371"/>
                    <a:pt x="257" y="492"/>
                    <a:pt x="272" y="522"/>
                  </a:cubicBezTo>
                  <a:cubicBezTo>
                    <a:pt x="287" y="552"/>
                    <a:pt x="393" y="492"/>
                    <a:pt x="408" y="522"/>
                  </a:cubicBezTo>
                  <a:cubicBezTo>
                    <a:pt x="423" y="552"/>
                    <a:pt x="370" y="674"/>
                    <a:pt x="363" y="70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 name="Freeform 7"/>
            <p:cNvSpPr>
              <a:spLocks/>
            </p:cNvSpPr>
            <p:nvPr/>
          </p:nvSpPr>
          <p:spPr bwMode="auto">
            <a:xfrm>
              <a:off x="748" y="4110"/>
              <a:ext cx="681" cy="151"/>
            </a:xfrm>
            <a:custGeom>
              <a:avLst/>
              <a:gdLst>
                <a:gd name="T0" fmla="*/ 0 w 3009"/>
                <a:gd name="T1" fmla="*/ 0 h 1013"/>
                <a:gd name="T2" fmla="*/ 0 w 3009"/>
                <a:gd name="T3" fmla="*/ 0 h 1013"/>
                <a:gd name="T4" fmla="*/ 0 w 3009"/>
                <a:gd name="T5" fmla="*/ 0 h 1013"/>
                <a:gd name="T6" fmla="*/ 0 w 3009"/>
                <a:gd name="T7" fmla="*/ 0 h 1013"/>
                <a:gd name="T8" fmla="*/ 0 w 3009"/>
                <a:gd name="T9" fmla="*/ 0 h 1013"/>
                <a:gd name="T10" fmla="*/ 0 w 3009"/>
                <a:gd name="T11" fmla="*/ 0 h 1013"/>
                <a:gd name="T12" fmla="*/ 0 w 3009"/>
                <a:gd name="T13" fmla="*/ 0 h 1013"/>
                <a:gd name="T14" fmla="*/ 0 w 3009"/>
                <a:gd name="T15" fmla="*/ 0 h 1013"/>
                <a:gd name="T16" fmla="*/ 0 w 3009"/>
                <a:gd name="T17" fmla="*/ 0 h 1013"/>
                <a:gd name="T18" fmla="*/ 0 w 3009"/>
                <a:gd name="T19" fmla="*/ 0 h 1013"/>
                <a:gd name="T20" fmla="*/ 0 w 3009"/>
                <a:gd name="T21" fmla="*/ 0 h 1013"/>
                <a:gd name="T22" fmla="*/ 0 w 3009"/>
                <a:gd name="T23" fmla="*/ 0 h 1013"/>
                <a:gd name="T24" fmla="*/ 0 w 3009"/>
                <a:gd name="T25" fmla="*/ 0 h 1013"/>
                <a:gd name="T26" fmla="*/ 0 w 3009"/>
                <a:gd name="T27" fmla="*/ 0 h 1013"/>
                <a:gd name="T28" fmla="*/ 0 w 3009"/>
                <a:gd name="T29" fmla="*/ 0 h 10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09" h="1013">
                  <a:moveTo>
                    <a:pt x="0" y="454"/>
                  </a:moveTo>
                  <a:cubicBezTo>
                    <a:pt x="57" y="609"/>
                    <a:pt x="114" y="764"/>
                    <a:pt x="182" y="771"/>
                  </a:cubicBezTo>
                  <a:cubicBezTo>
                    <a:pt x="250" y="778"/>
                    <a:pt x="334" y="484"/>
                    <a:pt x="409" y="499"/>
                  </a:cubicBezTo>
                  <a:cubicBezTo>
                    <a:pt x="484" y="514"/>
                    <a:pt x="560" y="847"/>
                    <a:pt x="635" y="862"/>
                  </a:cubicBezTo>
                  <a:cubicBezTo>
                    <a:pt x="710" y="877"/>
                    <a:pt x="786" y="575"/>
                    <a:pt x="862" y="590"/>
                  </a:cubicBezTo>
                  <a:cubicBezTo>
                    <a:pt x="938" y="605"/>
                    <a:pt x="1006" y="938"/>
                    <a:pt x="1089" y="953"/>
                  </a:cubicBezTo>
                  <a:cubicBezTo>
                    <a:pt x="1172" y="968"/>
                    <a:pt x="1278" y="674"/>
                    <a:pt x="1361" y="681"/>
                  </a:cubicBezTo>
                  <a:cubicBezTo>
                    <a:pt x="1444" y="688"/>
                    <a:pt x="1512" y="1013"/>
                    <a:pt x="1588" y="998"/>
                  </a:cubicBezTo>
                  <a:cubicBezTo>
                    <a:pt x="1664" y="983"/>
                    <a:pt x="1724" y="620"/>
                    <a:pt x="1815" y="590"/>
                  </a:cubicBezTo>
                  <a:cubicBezTo>
                    <a:pt x="1906" y="560"/>
                    <a:pt x="2064" y="840"/>
                    <a:pt x="2132" y="817"/>
                  </a:cubicBezTo>
                  <a:cubicBezTo>
                    <a:pt x="2200" y="794"/>
                    <a:pt x="2147" y="484"/>
                    <a:pt x="2223" y="454"/>
                  </a:cubicBezTo>
                  <a:cubicBezTo>
                    <a:pt x="2299" y="424"/>
                    <a:pt x="2518" y="665"/>
                    <a:pt x="2586" y="635"/>
                  </a:cubicBezTo>
                  <a:cubicBezTo>
                    <a:pt x="2654" y="605"/>
                    <a:pt x="2571" y="310"/>
                    <a:pt x="2631" y="272"/>
                  </a:cubicBezTo>
                  <a:cubicBezTo>
                    <a:pt x="2691" y="234"/>
                    <a:pt x="2889" y="454"/>
                    <a:pt x="2949" y="409"/>
                  </a:cubicBezTo>
                  <a:cubicBezTo>
                    <a:pt x="3009" y="364"/>
                    <a:pt x="3001" y="182"/>
                    <a:pt x="2994"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33</a:t>
            </a:fld>
            <a:endParaRPr kumimoji="1" lang="ja-JP" altLang="en-US"/>
          </a:p>
        </p:txBody>
      </p:sp>
    </p:spTree>
    <p:extLst>
      <p:ext uri="{BB962C8B-B14F-4D97-AF65-F5344CB8AC3E}">
        <p14:creationId xmlns:p14="http://schemas.microsoft.com/office/powerpoint/2010/main" val="311427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childTnLst>
                                    <p:animRot by="120000">
                                      <p:cBhvr>
                                        <p:cTn id="6" dur="50" fill="hold">
                                          <p:stCondLst>
                                            <p:cond delay="0"/>
                                          </p:stCondLst>
                                        </p:cTn>
                                        <p:tgtEl>
                                          <p:spTgt spid="17"/>
                                        </p:tgtEl>
                                        <p:attrNameLst>
                                          <p:attrName>r</p:attrName>
                                        </p:attrNameLst>
                                      </p:cBhvr>
                                    </p:animRot>
                                    <p:animRot by="-240000">
                                      <p:cBhvr>
                                        <p:cTn id="7" dur="100" fill="hold">
                                          <p:stCondLst>
                                            <p:cond delay="100"/>
                                          </p:stCondLst>
                                        </p:cTn>
                                        <p:tgtEl>
                                          <p:spTgt spid="17"/>
                                        </p:tgtEl>
                                        <p:attrNameLst>
                                          <p:attrName>r</p:attrName>
                                        </p:attrNameLst>
                                      </p:cBhvr>
                                    </p:animRot>
                                    <p:animRot by="240000">
                                      <p:cBhvr>
                                        <p:cTn id="8" dur="100" fill="hold">
                                          <p:stCondLst>
                                            <p:cond delay="200"/>
                                          </p:stCondLst>
                                        </p:cTn>
                                        <p:tgtEl>
                                          <p:spTgt spid="17"/>
                                        </p:tgtEl>
                                        <p:attrNameLst>
                                          <p:attrName>r</p:attrName>
                                        </p:attrNameLst>
                                      </p:cBhvr>
                                    </p:animRot>
                                    <p:animRot by="-240000">
                                      <p:cBhvr>
                                        <p:cTn id="9" dur="100" fill="hold">
                                          <p:stCondLst>
                                            <p:cond delay="300"/>
                                          </p:stCondLst>
                                        </p:cTn>
                                        <p:tgtEl>
                                          <p:spTgt spid="17"/>
                                        </p:tgtEl>
                                        <p:attrNameLst>
                                          <p:attrName>r</p:attrName>
                                        </p:attrNameLst>
                                      </p:cBhvr>
                                    </p:animRot>
                                    <p:animRot by="120000">
                                      <p:cBhvr>
                                        <p:cTn id="10" dur="100" fill="hold">
                                          <p:stCondLst>
                                            <p:cond delay="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9" name="Rectangle 8"/>
          <p:cNvSpPr txBox="1">
            <a:spLocks noChangeArrowheads="1"/>
          </p:cNvSpPr>
          <p:nvPr/>
        </p:nvSpPr>
        <p:spPr>
          <a:xfrm>
            <a:off x="457200" y="1844824"/>
            <a:ext cx="8229600" cy="4896544"/>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smtClean="0"/>
              <a:t>正常な心臓の動き</a:t>
            </a:r>
            <a:endParaRPr lang="en-US" altLang="ja-JP" sz="4000" dirty="0" smtClean="0"/>
          </a:p>
          <a:p>
            <a:endParaRPr lang="en-US" altLang="ja-JP" sz="4000" dirty="0" smtClean="0"/>
          </a:p>
          <a:p>
            <a:pPr marL="0" indent="0">
              <a:buFont typeface="Wingdings"/>
              <a:buNone/>
            </a:pPr>
            <a:r>
              <a:rPr lang="ja-JP" altLang="en-US" sz="4000" dirty="0" smtClean="0"/>
              <a:t>　</a:t>
            </a:r>
            <a:endParaRPr lang="en-US" altLang="ja-JP" sz="4000" dirty="0" smtClean="0"/>
          </a:p>
          <a:p>
            <a:pPr marL="0" indent="0">
              <a:buFont typeface="Wingdings"/>
              <a:buNone/>
            </a:pPr>
            <a:endParaRPr lang="en-US" altLang="ja-JP" sz="4000" dirty="0" smtClean="0"/>
          </a:p>
          <a:p>
            <a:pPr marL="0" indent="0">
              <a:buFont typeface="Wingdings"/>
              <a:buNone/>
            </a:pPr>
            <a:r>
              <a:rPr lang="ja-JP" altLang="en-US" sz="3600" dirty="0" smtClean="0"/>
              <a:t>・心臓は電気的刺激で規則正しく収縮と拡</a:t>
            </a:r>
            <a:endParaRPr lang="en-US" altLang="ja-JP" sz="3600" dirty="0" smtClean="0"/>
          </a:p>
          <a:p>
            <a:pPr marL="0" indent="0">
              <a:buFont typeface="Wingdings"/>
              <a:buNone/>
            </a:pPr>
            <a:r>
              <a:rPr lang="ja-JP" altLang="en-US" sz="3600" dirty="0" smtClean="0"/>
              <a:t>張を繰り返しています。</a:t>
            </a:r>
            <a:endParaRPr lang="ja-JP" altLang="en-US" sz="3600" dirty="0"/>
          </a:p>
        </p:txBody>
      </p:sp>
      <p:pic>
        <p:nvPicPr>
          <p:cNvPr id="10" name="Picture 5" descr="004正常なリズムの心電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781300"/>
            <a:ext cx="8207375"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3419475" y="4005263"/>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r>
              <a:rPr lang="ja-JP" altLang="en-US" sz="1800" dirty="0"/>
              <a:t>一回の拍動</a:t>
            </a:r>
          </a:p>
        </p:txBody>
      </p:sp>
      <p:sp>
        <p:nvSpPr>
          <p:cNvPr id="13" name="AutoShape 9"/>
          <p:cNvSpPr>
            <a:spLocks noChangeArrowheads="1"/>
          </p:cNvSpPr>
          <p:nvPr/>
        </p:nvSpPr>
        <p:spPr bwMode="auto">
          <a:xfrm>
            <a:off x="2124075" y="2924175"/>
            <a:ext cx="1152525" cy="1152525"/>
          </a:xfrm>
          <a:prstGeom prst="wedgeEllipseCallout">
            <a:avLst>
              <a:gd name="adj1" fmla="val 62671"/>
              <a:gd name="adj2" fmla="val 55787"/>
            </a:avLst>
          </a:prstGeom>
          <a:noFill/>
          <a:ln w="28575" algn="ctr">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ja-JP" sz="180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34</a:t>
            </a:fld>
            <a:endParaRPr kumimoji="1" lang="ja-JP" altLang="en-US"/>
          </a:p>
        </p:txBody>
      </p:sp>
    </p:spTree>
    <p:extLst>
      <p:ext uri="{BB962C8B-B14F-4D97-AF65-F5344CB8AC3E}">
        <p14:creationId xmlns:p14="http://schemas.microsoft.com/office/powerpoint/2010/main" val="197465627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9" name="Rectangle 8"/>
          <p:cNvSpPr txBox="1">
            <a:spLocks noChangeArrowheads="1"/>
          </p:cNvSpPr>
          <p:nvPr/>
        </p:nvSpPr>
        <p:spPr>
          <a:xfrm>
            <a:off x="457200" y="1728192"/>
            <a:ext cx="8229600" cy="5013176"/>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smtClean="0"/>
              <a:t>心室細動</a:t>
            </a:r>
            <a:endParaRPr lang="en-US" altLang="ja-JP" sz="4000" dirty="0" smtClean="0"/>
          </a:p>
          <a:p>
            <a:endParaRPr lang="en-US" altLang="ja-JP" sz="4000" dirty="0"/>
          </a:p>
          <a:p>
            <a:pPr marL="0" indent="0">
              <a:buFont typeface="Wingdings"/>
              <a:buNone/>
            </a:pPr>
            <a:r>
              <a:rPr lang="ja-JP" altLang="en-US" sz="4000" dirty="0" smtClean="0"/>
              <a:t>　</a:t>
            </a:r>
            <a:endParaRPr lang="en-US" altLang="ja-JP" sz="4000" dirty="0" smtClean="0"/>
          </a:p>
          <a:p>
            <a:pPr marL="0" indent="0">
              <a:buFont typeface="Wingdings"/>
              <a:buNone/>
            </a:pPr>
            <a:endParaRPr lang="en-US" altLang="ja-JP" sz="4000" dirty="0" smtClean="0"/>
          </a:p>
          <a:p>
            <a:pPr marL="0" indent="0">
              <a:buNone/>
            </a:pPr>
            <a:r>
              <a:rPr lang="ja-JP" altLang="en-US" sz="4000" dirty="0"/>
              <a:t>・</a:t>
            </a:r>
            <a:r>
              <a:rPr lang="ja-JP" altLang="en-US" sz="3600" dirty="0"/>
              <a:t>心臓の筋肉全体がブルブルと</a:t>
            </a:r>
            <a:r>
              <a:rPr lang="ja-JP" altLang="en-US" sz="3600" dirty="0" smtClean="0"/>
              <a:t>震えている</a:t>
            </a:r>
            <a:endParaRPr lang="en-US" altLang="ja-JP" sz="3600" dirty="0" smtClean="0"/>
          </a:p>
          <a:p>
            <a:pPr marL="0" indent="0">
              <a:buNone/>
            </a:pPr>
            <a:r>
              <a:rPr lang="ja-JP" altLang="en-US" sz="3600" dirty="0" smtClean="0"/>
              <a:t>状態</a:t>
            </a:r>
            <a:r>
              <a:rPr lang="ja-JP" altLang="en-US" sz="3600" dirty="0"/>
              <a:t>で</a:t>
            </a:r>
            <a:r>
              <a:rPr lang="ja-JP" altLang="en-US" sz="3600" dirty="0" smtClean="0"/>
              <a:t>、血液</a:t>
            </a:r>
            <a:r>
              <a:rPr lang="ja-JP" altLang="en-US" sz="3600" dirty="0"/>
              <a:t>が</a:t>
            </a:r>
            <a:r>
              <a:rPr lang="ja-JP" altLang="en-US" sz="3600" dirty="0" smtClean="0"/>
              <a:t>送り出せません。</a:t>
            </a:r>
            <a:endParaRPr lang="en-US" altLang="ja-JP" sz="3600" dirty="0" smtClean="0"/>
          </a:p>
          <a:p>
            <a:pPr marL="0" indent="0">
              <a:buNone/>
            </a:pPr>
            <a:r>
              <a:rPr lang="ja-JP" altLang="en-US" sz="3600" dirty="0" smtClean="0">
                <a:solidFill>
                  <a:srgbClr val="FF0000"/>
                </a:solidFill>
              </a:rPr>
              <a:t>心臓のけいれん</a:t>
            </a:r>
            <a:r>
              <a:rPr lang="ja-JP" altLang="en-US" sz="3600" dirty="0">
                <a:solidFill>
                  <a:srgbClr val="FF0000"/>
                </a:solidFill>
              </a:rPr>
              <a:t>状態</a:t>
            </a:r>
            <a:r>
              <a:rPr lang="ja-JP" altLang="en-US" sz="3600" dirty="0"/>
              <a:t>です。</a:t>
            </a:r>
          </a:p>
        </p:txBody>
      </p:sp>
      <p:pic>
        <p:nvPicPr>
          <p:cNvPr id="8" name="Picture 8" descr="005心室細動の心電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2408"/>
            <a:ext cx="8556935" cy="176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35</a:t>
            </a:fld>
            <a:endParaRPr kumimoji="1" lang="ja-JP" altLang="en-US"/>
          </a:p>
        </p:txBody>
      </p:sp>
    </p:spTree>
    <p:extLst>
      <p:ext uri="{BB962C8B-B14F-4D97-AF65-F5344CB8AC3E}">
        <p14:creationId xmlns:p14="http://schemas.microsoft.com/office/powerpoint/2010/main" val="276307629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9" name="Rectangle 8"/>
          <p:cNvSpPr txBox="1">
            <a:spLocks noChangeArrowheads="1"/>
          </p:cNvSpPr>
          <p:nvPr/>
        </p:nvSpPr>
        <p:spPr>
          <a:xfrm>
            <a:off x="457200" y="1728192"/>
            <a:ext cx="8229600" cy="2924944"/>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smtClean="0"/>
              <a:t>除細動　</a:t>
            </a:r>
            <a:endParaRPr lang="en-US" altLang="ja-JP" sz="4000" dirty="0" smtClean="0"/>
          </a:p>
          <a:p>
            <a:pPr marL="0" indent="0">
              <a:buNone/>
            </a:pPr>
            <a:r>
              <a:rPr lang="ja-JP" altLang="en-US" sz="4000" dirty="0" smtClean="0"/>
              <a:t>　・</a:t>
            </a:r>
            <a:r>
              <a:rPr lang="ja-JP" altLang="en-US" sz="3600" dirty="0"/>
              <a:t>心臓のけいれん状態である「</a:t>
            </a:r>
            <a:r>
              <a:rPr lang="ja-JP" altLang="en-US" sz="3600" dirty="0" smtClean="0"/>
              <a:t>心室細</a:t>
            </a:r>
            <a:endParaRPr lang="en-US" altLang="ja-JP" sz="3600" dirty="0" smtClean="0"/>
          </a:p>
          <a:p>
            <a:pPr marL="0" indent="0">
              <a:buNone/>
            </a:pPr>
            <a:r>
              <a:rPr lang="ja-JP" altLang="en-US" sz="3600" dirty="0"/>
              <a:t>　</a:t>
            </a:r>
            <a:r>
              <a:rPr lang="ja-JP" altLang="en-US" sz="3600" dirty="0" smtClean="0"/>
              <a:t>動</a:t>
            </a:r>
            <a:r>
              <a:rPr lang="ja-JP" altLang="en-US" sz="3600" dirty="0"/>
              <a:t>」に対して、心臓に電気ショックを与え</a:t>
            </a:r>
            <a:r>
              <a:rPr lang="ja-JP" altLang="en-US" sz="3600" dirty="0" smtClean="0"/>
              <a:t>、</a:t>
            </a:r>
            <a:endParaRPr lang="en-US" altLang="ja-JP" sz="3600" dirty="0" smtClean="0"/>
          </a:p>
          <a:p>
            <a:pPr marL="0" indent="0">
              <a:buNone/>
            </a:pPr>
            <a:r>
              <a:rPr lang="ja-JP" altLang="en-US" sz="3600" dirty="0"/>
              <a:t>　</a:t>
            </a:r>
            <a:r>
              <a:rPr lang="ja-JP" altLang="en-US" sz="3600" dirty="0" smtClean="0">
                <a:solidFill>
                  <a:srgbClr val="FF0000"/>
                </a:solidFill>
              </a:rPr>
              <a:t>けいれん</a:t>
            </a:r>
            <a:r>
              <a:rPr lang="ja-JP" altLang="en-US" sz="3600" dirty="0">
                <a:solidFill>
                  <a:srgbClr val="FF0000"/>
                </a:solidFill>
              </a:rPr>
              <a:t>状態を取り除く</a:t>
            </a:r>
            <a:r>
              <a:rPr lang="ja-JP" altLang="en-US" sz="3600" dirty="0"/>
              <a:t>ことです。</a:t>
            </a:r>
          </a:p>
        </p:txBody>
      </p:sp>
      <p:grpSp>
        <p:nvGrpSpPr>
          <p:cNvPr id="7" name="Group 4"/>
          <p:cNvGrpSpPr>
            <a:grpSpLocks/>
          </p:cNvGrpSpPr>
          <p:nvPr/>
        </p:nvGrpSpPr>
        <p:grpSpPr bwMode="auto">
          <a:xfrm>
            <a:off x="3436456" y="4330699"/>
            <a:ext cx="1966912" cy="2255838"/>
            <a:chOff x="295" y="2840"/>
            <a:chExt cx="1239" cy="1421"/>
          </a:xfrm>
        </p:grpSpPr>
        <p:pic>
          <p:nvPicPr>
            <p:cNvPr id="10" name="Picture 5" descr="GUM06_CL2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2840"/>
              <a:ext cx="1170"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6"/>
            <p:cNvSpPr>
              <a:spLocks/>
            </p:cNvSpPr>
            <p:nvPr/>
          </p:nvSpPr>
          <p:spPr bwMode="auto">
            <a:xfrm>
              <a:off x="1338" y="3430"/>
              <a:ext cx="196" cy="454"/>
            </a:xfrm>
            <a:custGeom>
              <a:avLst/>
              <a:gdLst>
                <a:gd name="T0" fmla="*/ 0 w 423"/>
                <a:gd name="T1" fmla="*/ 1 h 704"/>
                <a:gd name="T2" fmla="*/ 0 w 423"/>
                <a:gd name="T3" fmla="*/ 1 h 704"/>
                <a:gd name="T4" fmla="*/ 0 w 423"/>
                <a:gd name="T5" fmla="*/ 1 h 704"/>
                <a:gd name="T6" fmla="*/ 0 w 423"/>
                <a:gd name="T7" fmla="*/ 1 h 704"/>
                <a:gd name="T8" fmla="*/ 0 w 423"/>
                <a:gd name="T9" fmla="*/ 1 h 704"/>
                <a:gd name="T10" fmla="*/ 0 w 423"/>
                <a:gd name="T11" fmla="*/ 1 h 704"/>
                <a:gd name="T12" fmla="*/ 0 w 423"/>
                <a:gd name="T13" fmla="*/ 1 h 704"/>
                <a:gd name="T14" fmla="*/ 0 w 423"/>
                <a:gd name="T15" fmla="*/ 1 h 704"/>
                <a:gd name="T16" fmla="*/ 0 w 423"/>
                <a:gd name="T17" fmla="*/ 1 h 7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3" h="704">
                  <a:moveTo>
                    <a:pt x="0" y="23"/>
                  </a:moveTo>
                  <a:cubicBezTo>
                    <a:pt x="60" y="11"/>
                    <a:pt x="121" y="0"/>
                    <a:pt x="136" y="23"/>
                  </a:cubicBezTo>
                  <a:cubicBezTo>
                    <a:pt x="151" y="46"/>
                    <a:pt x="76" y="137"/>
                    <a:pt x="91" y="160"/>
                  </a:cubicBezTo>
                  <a:cubicBezTo>
                    <a:pt x="106" y="183"/>
                    <a:pt x="212" y="130"/>
                    <a:pt x="227" y="160"/>
                  </a:cubicBezTo>
                  <a:cubicBezTo>
                    <a:pt x="242" y="190"/>
                    <a:pt x="167" y="311"/>
                    <a:pt x="182" y="341"/>
                  </a:cubicBezTo>
                  <a:cubicBezTo>
                    <a:pt x="197" y="371"/>
                    <a:pt x="303" y="311"/>
                    <a:pt x="318" y="341"/>
                  </a:cubicBezTo>
                  <a:cubicBezTo>
                    <a:pt x="333" y="371"/>
                    <a:pt x="257" y="492"/>
                    <a:pt x="272" y="522"/>
                  </a:cubicBezTo>
                  <a:cubicBezTo>
                    <a:pt x="287" y="552"/>
                    <a:pt x="393" y="492"/>
                    <a:pt x="408" y="522"/>
                  </a:cubicBezTo>
                  <a:cubicBezTo>
                    <a:pt x="423" y="552"/>
                    <a:pt x="370" y="674"/>
                    <a:pt x="363" y="70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 name="Freeform 7"/>
            <p:cNvSpPr>
              <a:spLocks/>
            </p:cNvSpPr>
            <p:nvPr/>
          </p:nvSpPr>
          <p:spPr bwMode="auto">
            <a:xfrm>
              <a:off x="748" y="4110"/>
              <a:ext cx="681" cy="151"/>
            </a:xfrm>
            <a:custGeom>
              <a:avLst/>
              <a:gdLst>
                <a:gd name="T0" fmla="*/ 0 w 3009"/>
                <a:gd name="T1" fmla="*/ 0 h 1013"/>
                <a:gd name="T2" fmla="*/ 0 w 3009"/>
                <a:gd name="T3" fmla="*/ 0 h 1013"/>
                <a:gd name="T4" fmla="*/ 0 w 3009"/>
                <a:gd name="T5" fmla="*/ 0 h 1013"/>
                <a:gd name="T6" fmla="*/ 0 w 3009"/>
                <a:gd name="T7" fmla="*/ 0 h 1013"/>
                <a:gd name="T8" fmla="*/ 0 w 3009"/>
                <a:gd name="T9" fmla="*/ 0 h 1013"/>
                <a:gd name="T10" fmla="*/ 0 w 3009"/>
                <a:gd name="T11" fmla="*/ 0 h 1013"/>
                <a:gd name="T12" fmla="*/ 0 w 3009"/>
                <a:gd name="T13" fmla="*/ 0 h 1013"/>
                <a:gd name="T14" fmla="*/ 0 w 3009"/>
                <a:gd name="T15" fmla="*/ 0 h 1013"/>
                <a:gd name="T16" fmla="*/ 0 w 3009"/>
                <a:gd name="T17" fmla="*/ 0 h 1013"/>
                <a:gd name="T18" fmla="*/ 0 w 3009"/>
                <a:gd name="T19" fmla="*/ 0 h 1013"/>
                <a:gd name="T20" fmla="*/ 0 w 3009"/>
                <a:gd name="T21" fmla="*/ 0 h 1013"/>
                <a:gd name="T22" fmla="*/ 0 w 3009"/>
                <a:gd name="T23" fmla="*/ 0 h 1013"/>
                <a:gd name="T24" fmla="*/ 0 w 3009"/>
                <a:gd name="T25" fmla="*/ 0 h 1013"/>
                <a:gd name="T26" fmla="*/ 0 w 3009"/>
                <a:gd name="T27" fmla="*/ 0 h 1013"/>
                <a:gd name="T28" fmla="*/ 0 w 3009"/>
                <a:gd name="T29" fmla="*/ 0 h 10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09" h="1013">
                  <a:moveTo>
                    <a:pt x="0" y="454"/>
                  </a:moveTo>
                  <a:cubicBezTo>
                    <a:pt x="57" y="609"/>
                    <a:pt x="114" y="764"/>
                    <a:pt x="182" y="771"/>
                  </a:cubicBezTo>
                  <a:cubicBezTo>
                    <a:pt x="250" y="778"/>
                    <a:pt x="334" y="484"/>
                    <a:pt x="409" y="499"/>
                  </a:cubicBezTo>
                  <a:cubicBezTo>
                    <a:pt x="484" y="514"/>
                    <a:pt x="560" y="847"/>
                    <a:pt x="635" y="862"/>
                  </a:cubicBezTo>
                  <a:cubicBezTo>
                    <a:pt x="710" y="877"/>
                    <a:pt x="786" y="575"/>
                    <a:pt x="862" y="590"/>
                  </a:cubicBezTo>
                  <a:cubicBezTo>
                    <a:pt x="938" y="605"/>
                    <a:pt x="1006" y="938"/>
                    <a:pt x="1089" y="953"/>
                  </a:cubicBezTo>
                  <a:cubicBezTo>
                    <a:pt x="1172" y="968"/>
                    <a:pt x="1278" y="674"/>
                    <a:pt x="1361" y="681"/>
                  </a:cubicBezTo>
                  <a:cubicBezTo>
                    <a:pt x="1444" y="688"/>
                    <a:pt x="1512" y="1013"/>
                    <a:pt x="1588" y="998"/>
                  </a:cubicBezTo>
                  <a:cubicBezTo>
                    <a:pt x="1664" y="983"/>
                    <a:pt x="1724" y="620"/>
                    <a:pt x="1815" y="590"/>
                  </a:cubicBezTo>
                  <a:cubicBezTo>
                    <a:pt x="1906" y="560"/>
                    <a:pt x="2064" y="840"/>
                    <a:pt x="2132" y="817"/>
                  </a:cubicBezTo>
                  <a:cubicBezTo>
                    <a:pt x="2200" y="794"/>
                    <a:pt x="2147" y="484"/>
                    <a:pt x="2223" y="454"/>
                  </a:cubicBezTo>
                  <a:cubicBezTo>
                    <a:pt x="2299" y="424"/>
                    <a:pt x="2518" y="665"/>
                    <a:pt x="2586" y="635"/>
                  </a:cubicBezTo>
                  <a:cubicBezTo>
                    <a:pt x="2654" y="605"/>
                    <a:pt x="2571" y="310"/>
                    <a:pt x="2631" y="272"/>
                  </a:cubicBezTo>
                  <a:cubicBezTo>
                    <a:pt x="2691" y="234"/>
                    <a:pt x="2889" y="454"/>
                    <a:pt x="2949" y="409"/>
                  </a:cubicBezTo>
                  <a:cubicBezTo>
                    <a:pt x="3009" y="364"/>
                    <a:pt x="3001" y="182"/>
                    <a:pt x="2994"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4" name="AutoShape 9"/>
          <p:cNvSpPr>
            <a:spLocks noChangeArrowheads="1"/>
          </p:cNvSpPr>
          <p:nvPr/>
        </p:nvSpPr>
        <p:spPr bwMode="auto">
          <a:xfrm rot="-1547670">
            <a:off x="3117771" y="4480471"/>
            <a:ext cx="1174750" cy="2124075"/>
          </a:xfrm>
          <a:prstGeom prst="lightningBol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36</a:t>
            </a:fld>
            <a:endParaRPr kumimoji="1" lang="ja-JP" altLang="en-US"/>
          </a:p>
        </p:txBody>
      </p:sp>
    </p:spTree>
    <p:extLst>
      <p:ext uri="{BB962C8B-B14F-4D97-AF65-F5344CB8AC3E}">
        <p14:creationId xmlns:p14="http://schemas.microsoft.com/office/powerpoint/2010/main" val="503155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9" name="Rectangle 8"/>
          <p:cNvSpPr txBox="1">
            <a:spLocks noChangeArrowheads="1"/>
          </p:cNvSpPr>
          <p:nvPr/>
        </p:nvSpPr>
        <p:spPr>
          <a:xfrm>
            <a:off x="457200" y="1728192"/>
            <a:ext cx="8229600" cy="5445224"/>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smtClean="0"/>
              <a:t>除細動後</a:t>
            </a:r>
            <a:endParaRPr lang="en-US" altLang="ja-JP" sz="4000" dirty="0"/>
          </a:p>
          <a:p>
            <a:pPr marL="0" indent="0">
              <a:buFont typeface="Wingdings"/>
              <a:buNone/>
            </a:pPr>
            <a:r>
              <a:rPr lang="ja-JP" altLang="en-US" sz="4000" dirty="0" smtClean="0"/>
              <a:t>　</a:t>
            </a:r>
            <a:endParaRPr lang="en-US" altLang="ja-JP" sz="4000" dirty="0" smtClean="0"/>
          </a:p>
          <a:p>
            <a:pPr marL="0" indent="0">
              <a:buFont typeface="Wingdings"/>
              <a:buNone/>
            </a:pPr>
            <a:endParaRPr lang="en-US" altLang="ja-JP" sz="4000" dirty="0" smtClean="0"/>
          </a:p>
          <a:p>
            <a:pPr marL="0" indent="0">
              <a:buFont typeface="Wingdings"/>
              <a:buNone/>
            </a:pPr>
            <a:endParaRPr lang="en-US" altLang="ja-JP" sz="4000" dirty="0" smtClean="0"/>
          </a:p>
          <a:p>
            <a:pPr marL="0" indent="0">
              <a:buNone/>
            </a:pPr>
            <a:r>
              <a:rPr lang="ja-JP" altLang="en-US" sz="4000" dirty="0"/>
              <a:t>・</a:t>
            </a:r>
            <a:r>
              <a:rPr lang="ja-JP" altLang="en-US" sz="3600" dirty="0"/>
              <a:t>心臓</a:t>
            </a:r>
            <a:r>
              <a:rPr lang="ja-JP" altLang="en-US" sz="3600" dirty="0" smtClean="0"/>
              <a:t>のけいれんが取り除かれた状態</a:t>
            </a:r>
            <a:endParaRPr lang="ja-JP" altLang="en-US" sz="3600" dirty="0"/>
          </a:p>
        </p:txBody>
      </p:sp>
      <p:pic>
        <p:nvPicPr>
          <p:cNvPr id="6" name="Picture 5"/>
          <p:cNvPicPr>
            <a:picLocks noGrp="1" noChangeAspect="1" noChangeArrowheads="1"/>
          </p:cNvPicPr>
          <p:nvPr>
            <p:ph sz="quarter" idx="4294967295"/>
          </p:nvPr>
        </p:nvPicPr>
        <p:blipFill>
          <a:blip r:embed="rId3">
            <a:lum bright="-18000"/>
            <a:extLst>
              <a:ext uri="{28A0092B-C50C-407E-A947-70E740481C1C}">
                <a14:useLocalDpi xmlns:a14="http://schemas.microsoft.com/office/drawing/2010/main" val="0"/>
              </a:ext>
            </a:extLst>
          </a:blip>
          <a:srcRect t="14050" r="7909" b="29752"/>
          <a:stretch>
            <a:fillRect/>
          </a:stretch>
        </p:blipFill>
        <p:spPr>
          <a:xfrm>
            <a:off x="827584" y="2492896"/>
            <a:ext cx="7064035" cy="1800200"/>
          </a:xfrm>
          <a:prstGeom prst="rect">
            <a:avLst/>
          </a:prstGeom>
        </p:spPr>
      </p:pic>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37</a:t>
            </a:fld>
            <a:endParaRPr kumimoji="1" lang="ja-JP" altLang="en-US"/>
          </a:p>
        </p:txBody>
      </p:sp>
    </p:spTree>
    <p:extLst>
      <p:ext uri="{BB962C8B-B14F-4D97-AF65-F5344CB8AC3E}">
        <p14:creationId xmlns:p14="http://schemas.microsoft.com/office/powerpoint/2010/main" val="141316831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8" name="Group 4"/>
          <p:cNvGrpSpPr>
            <a:grpSpLocks/>
          </p:cNvGrpSpPr>
          <p:nvPr/>
        </p:nvGrpSpPr>
        <p:grpSpPr bwMode="auto">
          <a:xfrm>
            <a:off x="867543" y="2944616"/>
            <a:ext cx="1966912" cy="2255838"/>
            <a:chOff x="295" y="2840"/>
            <a:chExt cx="1239" cy="1421"/>
          </a:xfrm>
        </p:grpSpPr>
        <p:pic>
          <p:nvPicPr>
            <p:cNvPr id="32776" name="Picture 5" descr="GUM06_CL2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2840"/>
              <a:ext cx="1170"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Freeform 6"/>
            <p:cNvSpPr>
              <a:spLocks/>
            </p:cNvSpPr>
            <p:nvPr/>
          </p:nvSpPr>
          <p:spPr bwMode="auto">
            <a:xfrm>
              <a:off x="1338" y="3430"/>
              <a:ext cx="196" cy="454"/>
            </a:xfrm>
            <a:custGeom>
              <a:avLst/>
              <a:gdLst>
                <a:gd name="T0" fmla="*/ 0 w 423"/>
                <a:gd name="T1" fmla="*/ 1 h 704"/>
                <a:gd name="T2" fmla="*/ 0 w 423"/>
                <a:gd name="T3" fmla="*/ 1 h 704"/>
                <a:gd name="T4" fmla="*/ 0 w 423"/>
                <a:gd name="T5" fmla="*/ 1 h 704"/>
                <a:gd name="T6" fmla="*/ 0 w 423"/>
                <a:gd name="T7" fmla="*/ 1 h 704"/>
                <a:gd name="T8" fmla="*/ 0 w 423"/>
                <a:gd name="T9" fmla="*/ 1 h 704"/>
                <a:gd name="T10" fmla="*/ 0 w 423"/>
                <a:gd name="T11" fmla="*/ 1 h 704"/>
                <a:gd name="T12" fmla="*/ 0 w 423"/>
                <a:gd name="T13" fmla="*/ 1 h 704"/>
                <a:gd name="T14" fmla="*/ 0 w 423"/>
                <a:gd name="T15" fmla="*/ 1 h 704"/>
                <a:gd name="T16" fmla="*/ 0 w 423"/>
                <a:gd name="T17" fmla="*/ 1 h 7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3" h="704">
                  <a:moveTo>
                    <a:pt x="0" y="23"/>
                  </a:moveTo>
                  <a:cubicBezTo>
                    <a:pt x="60" y="11"/>
                    <a:pt x="121" y="0"/>
                    <a:pt x="136" y="23"/>
                  </a:cubicBezTo>
                  <a:cubicBezTo>
                    <a:pt x="151" y="46"/>
                    <a:pt x="76" y="137"/>
                    <a:pt x="91" y="160"/>
                  </a:cubicBezTo>
                  <a:cubicBezTo>
                    <a:pt x="106" y="183"/>
                    <a:pt x="212" y="130"/>
                    <a:pt x="227" y="160"/>
                  </a:cubicBezTo>
                  <a:cubicBezTo>
                    <a:pt x="242" y="190"/>
                    <a:pt x="167" y="311"/>
                    <a:pt x="182" y="341"/>
                  </a:cubicBezTo>
                  <a:cubicBezTo>
                    <a:pt x="197" y="371"/>
                    <a:pt x="303" y="311"/>
                    <a:pt x="318" y="341"/>
                  </a:cubicBezTo>
                  <a:cubicBezTo>
                    <a:pt x="333" y="371"/>
                    <a:pt x="257" y="492"/>
                    <a:pt x="272" y="522"/>
                  </a:cubicBezTo>
                  <a:cubicBezTo>
                    <a:pt x="287" y="552"/>
                    <a:pt x="393" y="492"/>
                    <a:pt x="408" y="522"/>
                  </a:cubicBezTo>
                  <a:cubicBezTo>
                    <a:pt x="423" y="552"/>
                    <a:pt x="370" y="674"/>
                    <a:pt x="363" y="70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2778" name="Freeform 7"/>
            <p:cNvSpPr>
              <a:spLocks/>
            </p:cNvSpPr>
            <p:nvPr/>
          </p:nvSpPr>
          <p:spPr bwMode="auto">
            <a:xfrm>
              <a:off x="748" y="4110"/>
              <a:ext cx="681" cy="151"/>
            </a:xfrm>
            <a:custGeom>
              <a:avLst/>
              <a:gdLst>
                <a:gd name="T0" fmla="*/ 0 w 3009"/>
                <a:gd name="T1" fmla="*/ 0 h 1013"/>
                <a:gd name="T2" fmla="*/ 0 w 3009"/>
                <a:gd name="T3" fmla="*/ 0 h 1013"/>
                <a:gd name="T4" fmla="*/ 0 w 3009"/>
                <a:gd name="T5" fmla="*/ 0 h 1013"/>
                <a:gd name="T6" fmla="*/ 0 w 3009"/>
                <a:gd name="T7" fmla="*/ 0 h 1013"/>
                <a:gd name="T8" fmla="*/ 0 w 3009"/>
                <a:gd name="T9" fmla="*/ 0 h 1013"/>
                <a:gd name="T10" fmla="*/ 0 w 3009"/>
                <a:gd name="T11" fmla="*/ 0 h 1013"/>
                <a:gd name="T12" fmla="*/ 0 w 3009"/>
                <a:gd name="T13" fmla="*/ 0 h 1013"/>
                <a:gd name="T14" fmla="*/ 0 w 3009"/>
                <a:gd name="T15" fmla="*/ 0 h 1013"/>
                <a:gd name="T16" fmla="*/ 0 w 3009"/>
                <a:gd name="T17" fmla="*/ 0 h 1013"/>
                <a:gd name="T18" fmla="*/ 0 w 3009"/>
                <a:gd name="T19" fmla="*/ 0 h 1013"/>
                <a:gd name="T20" fmla="*/ 0 w 3009"/>
                <a:gd name="T21" fmla="*/ 0 h 1013"/>
                <a:gd name="T22" fmla="*/ 0 w 3009"/>
                <a:gd name="T23" fmla="*/ 0 h 1013"/>
                <a:gd name="T24" fmla="*/ 0 w 3009"/>
                <a:gd name="T25" fmla="*/ 0 h 1013"/>
                <a:gd name="T26" fmla="*/ 0 w 3009"/>
                <a:gd name="T27" fmla="*/ 0 h 1013"/>
                <a:gd name="T28" fmla="*/ 0 w 3009"/>
                <a:gd name="T29" fmla="*/ 0 h 10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09" h="1013">
                  <a:moveTo>
                    <a:pt x="0" y="454"/>
                  </a:moveTo>
                  <a:cubicBezTo>
                    <a:pt x="57" y="609"/>
                    <a:pt x="114" y="764"/>
                    <a:pt x="182" y="771"/>
                  </a:cubicBezTo>
                  <a:cubicBezTo>
                    <a:pt x="250" y="778"/>
                    <a:pt x="334" y="484"/>
                    <a:pt x="409" y="499"/>
                  </a:cubicBezTo>
                  <a:cubicBezTo>
                    <a:pt x="484" y="514"/>
                    <a:pt x="560" y="847"/>
                    <a:pt x="635" y="862"/>
                  </a:cubicBezTo>
                  <a:cubicBezTo>
                    <a:pt x="710" y="877"/>
                    <a:pt x="786" y="575"/>
                    <a:pt x="862" y="590"/>
                  </a:cubicBezTo>
                  <a:cubicBezTo>
                    <a:pt x="938" y="605"/>
                    <a:pt x="1006" y="938"/>
                    <a:pt x="1089" y="953"/>
                  </a:cubicBezTo>
                  <a:cubicBezTo>
                    <a:pt x="1172" y="968"/>
                    <a:pt x="1278" y="674"/>
                    <a:pt x="1361" y="681"/>
                  </a:cubicBezTo>
                  <a:cubicBezTo>
                    <a:pt x="1444" y="688"/>
                    <a:pt x="1512" y="1013"/>
                    <a:pt x="1588" y="998"/>
                  </a:cubicBezTo>
                  <a:cubicBezTo>
                    <a:pt x="1664" y="983"/>
                    <a:pt x="1724" y="620"/>
                    <a:pt x="1815" y="590"/>
                  </a:cubicBezTo>
                  <a:cubicBezTo>
                    <a:pt x="1906" y="560"/>
                    <a:pt x="2064" y="840"/>
                    <a:pt x="2132" y="817"/>
                  </a:cubicBezTo>
                  <a:cubicBezTo>
                    <a:pt x="2200" y="794"/>
                    <a:pt x="2147" y="484"/>
                    <a:pt x="2223" y="454"/>
                  </a:cubicBezTo>
                  <a:cubicBezTo>
                    <a:pt x="2299" y="424"/>
                    <a:pt x="2518" y="665"/>
                    <a:pt x="2586" y="635"/>
                  </a:cubicBezTo>
                  <a:cubicBezTo>
                    <a:pt x="2654" y="605"/>
                    <a:pt x="2571" y="310"/>
                    <a:pt x="2631" y="272"/>
                  </a:cubicBezTo>
                  <a:cubicBezTo>
                    <a:pt x="2691" y="234"/>
                    <a:pt x="2889" y="454"/>
                    <a:pt x="2949" y="409"/>
                  </a:cubicBezTo>
                  <a:cubicBezTo>
                    <a:pt x="3009" y="364"/>
                    <a:pt x="3001" y="182"/>
                    <a:pt x="2994"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pic>
        <p:nvPicPr>
          <p:cNvPr id="31749" name="Picture 8" descr="GUM06_CL2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265" y="2953234"/>
            <a:ext cx="185737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AutoShape 9"/>
          <p:cNvSpPr>
            <a:spLocks noChangeArrowheads="1"/>
          </p:cNvSpPr>
          <p:nvPr/>
        </p:nvSpPr>
        <p:spPr bwMode="auto">
          <a:xfrm rot="-1547670">
            <a:off x="548858" y="3094388"/>
            <a:ext cx="1174750" cy="2124075"/>
          </a:xfrm>
          <a:prstGeom prst="lightningBol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31751" name="AutoShape 10"/>
          <p:cNvSpPr>
            <a:spLocks noChangeArrowheads="1"/>
          </p:cNvSpPr>
          <p:nvPr/>
        </p:nvSpPr>
        <p:spPr bwMode="auto">
          <a:xfrm>
            <a:off x="3059880" y="3963791"/>
            <a:ext cx="641263" cy="395288"/>
          </a:xfrm>
          <a:prstGeom prst="rightArrow">
            <a:avLst>
              <a:gd name="adj1" fmla="val 50000"/>
              <a:gd name="adj2" fmla="val 5522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2" name="スライド番号プレースホルダー 1"/>
          <p:cNvSpPr>
            <a:spLocks noGrp="1"/>
          </p:cNvSpPr>
          <p:nvPr>
            <p:ph type="sldNum" sz="quarter" idx="11"/>
          </p:nvPr>
        </p:nvSpPr>
        <p:spPr/>
        <p:txBody>
          <a:bodyPr/>
          <a:lstStyle/>
          <a:p>
            <a:pPr>
              <a:defRPr/>
            </a:pPr>
            <a:fld id="{C834D9E2-8CC0-46FA-B8DC-3C911DF8A203}" type="slidenum">
              <a:rPr lang="en-US" altLang="ja-JP" smtClean="0"/>
              <a:pPr>
                <a:defRPr/>
              </a:pPr>
              <a:t>38</a:t>
            </a:fld>
            <a:endParaRPr lang="en-US" altLang="ja-JP" dirty="0"/>
          </a:p>
        </p:txBody>
      </p:sp>
      <p:sp>
        <p:nvSpPr>
          <p:cNvPr id="13" name="AutoShape 10"/>
          <p:cNvSpPr>
            <a:spLocks noChangeArrowheads="1"/>
          </p:cNvSpPr>
          <p:nvPr/>
        </p:nvSpPr>
        <p:spPr bwMode="auto">
          <a:xfrm>
            <a:off x="5882909" y="3963791"/>
            <a:ext cx="641263" cy="395288"/>
          </a:xfrm>
          <a:prstGeom prst="rightArrow">
            <a:avLst>
              <a:gd name="adj1" fmla="val 50000"/>
              <a:gd name="adj2" fmla="val 5522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pic>
        <p:nvPicPr>
          <p:cNvPr id="48130" name="Picture 2" descr="\\Ssafi001\0040000消防局\0040035警防部\0040045救急課\平成29年度フォルダ\㉚ 応急手当普及啓発\02 印刷物\応急手当講習テキストデータ\G2010テキストデータ秀飯舎\イラスト\AED-胸骨圧迫.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63445" y="2924944"/>
            <a:ext cx="2019300" cy="218093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プレースホルダー 3"/>
          <p:cNvSpPr>
            <a:spLocks noGrp="1"/>
          </p:cNvSpPr>
          <p:nvPr>
            <p:ph type="body" sz="half" idx="1"/>
          </p:nvPr>
        </p:nvSpPr>
        <p:spPr>
          <a:xfrm>
            <a:off x="457200" y="1981200"/>
            <a:ext cx="8147248" cy="1303784"/>
          </a:xfrm>
        </p:spPr>
        <p:txBody>
          <a:bodyPr>
            <a:noAutofit/>
          </a:bodyPr>
          <a:lstStyle/>
          <a:p>
            <a:r>
              <a:rPr kumimoji="1" lang="ja-JP" altLang="en-US" sz="4000" dirty="0" smtClean="0"/>
              <a:t>ＡＥＤと心肺蘇生は必ずセットで行う</a:t>
            </a:r>
            <a:endParaRPr kumimoji="1" lang="ja-JP" altLang="en-US" sz="4000" dirty="0"/>
          </a:p>
        </p:txBody>
      </p:sp>
      <p:sp>
        <p:nvSpPr>
          <p:cNvPr id="17"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Tree>
    <p:extLst>
      <p:ext uri="{BB962C8B-B14F-4D97-AF65-F5344CB8AC3E}">
        <p14:creationId xmlns:p14="http://schemas.microsoft.com/office/powerpoint/2010/main" val="1132023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1748"/>
                                        </p:tgtEl>
                                        <p:attrNameLst>
                                          <p:attrName>r</p:attrName>
                                        </p:attrNameLst>
                                      </p:cBhvr>
                                    </p:animRot>
                                    <p:animRot by="-240000">
                                      <p:cBhvr>
                                        <p:cTn id="7" dur="200" fill="hold">
                                          <p:stCondLst>
                                            <p:cond delay="200"/>
                                          </p:stCondLst>
                                        </p:cTn>
                                        <p:tgtEl>
                                          <p:spTgt spid="31748"/>
                                        </p:tgtEl>
                                        <p:attrNameLst>
                                          <p:attrName>r</p:attrName>
                                        </p:attrNameLst>
                                      </p:cBhvr>
                                    </p:animRot>
                                    <p:animRot by="240000">
                                      <p:cBhvr>
                                        <p:cTn id="8" dur="200" fill="hold">
                                          <p:stCondLst>
                                            <p:cond delay="400"/>
                                          </p:stCondLst>
                                        </p:cTn>
                                        <p:tgtEl>
                                          <p:spTgt spid="31748"/>
                                        </p:tgtEl>
                                        <p:attrNameLst>
                                          <p:attrName>r</p:attrName>
                                        </p:attrNameLst>
                                      </p:cBhvr>
                                    </p:animRot>
                                    <p:animRot by="-240000">
                                      <p:cBhvr>
                                        <p:cTn id="9" dur="200" fill="hold">
                                          <p:stCondLst>
                                            <p:cond delay="600"/>
                                          </p:stCondLst>
                                        </p:cTn>
                                        <p:tgtEl>
                                          <p:spTgt spid="31748"/>
                                        </p:tgtEl>
                                        <p:attrNameLst>
                                          <p:attrName>r</p:attrName>
                                        </p:attrNameLst>
                                      </p:cBhvr>
                                    </p:animRot>
                                    <p:animRot by="120000">
                                      <p:cBhvr>
                                        <p:cTn id="10" dur="200" fill="hold">
                                          <p:stCondLst>
                                            <p:cond delay="800"/>
                                          </p:stCondLst>
                                        </p:cTn>
                                        <p:tgtEl>
                                          <p:spTgt spid="31748"/>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0726"/>
                                        </p:tgtEl>
                                        <p:attrNameLst>
                                          <p:attrName>style.visibility</p:attrName>
                                        </p:attrNameLst>
                                      </p:cBhvr>
                                      <p:to>
                                        <p:strVal val="visible"/>
                                      </p:to>
                                    </p:set>
                                    <p:animEffect transition="in" filter="wipe(up)">
                                      <p:cBhvr>
                                        <p:cTn id="15" dur="500"/>
                                        <p:tgtEl>
                                          <p:spTgt spid="307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751"/>
                                        </p:tgtEl>
                                        <p:attrNameLst>
                                          <p:attrName>style.visibility</p:attrName>
                                        </p:attrNameLst>
                                      </p:cBhvr>
                                      <p:to>
                                        <p:strVal val="visible"/>
                                      </p:to>
                                    </p:set>
                                    <p:animEffect transition="in" filter="fade">
                                      <p:cBhvr>
                                        <p:cTn id="20" dur="500"/>
                                        <p:tgtEl>
                                          <p:spTgt spid="3175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31749"/>
                                        </p:tgtEl>
                                        <p:attrNameLst>
                                          <p:attrName>style.visibility</p:attrName>
                                        </p:attrNameLst>
                                      </p:cBhvr>
                                      <p:to>
                                        <p:strVal val="visible"/>
                                      </p:to>
                                    </p:set>
                                    <p:animEffect transition="in" filter="circle(in)">
                                      <p:cBhvr>
                                        <p:cTn id="25" dur="1000"/>
                                        <p:tgtEl>
                                          <p:spTgt spid="3174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8130"/>
                                        </p:tgtEl>
                                        <p:attrNameLst>
                                          <p:attrName>style.visibility</p:attrName>
                                        </p:attrNameLst>
                                      </p:cBhvr>
                                      <p:to>
                                        <p:strVal val="visible"/>
                                      </p:to>
                                    </p:set>
                                    <p:animEffect transition="in" filter="fade">
                                      <p:cBhvr>
                                        <p:cTn id="35" dur="500"/>
                                        <p:tgtEl>
                                          <p:spTgt spid="481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P spid="31751" grpId="0" animBg="1"/>
      <p:bldP spid="13" grpId="0" animBg="1"/>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sz="half" idx="1"/>
          </p:nvPr>
        </p:nvSpPr>
        <p:spPr>
          <a:xfrm>
            <a:off x="25400" y="908720"/>
            <a:ext cx="5266680" cy="5949280"/>
          </a:xfrm>
        </p:spPr>
        <p:txBody>
          <a:bodyPr>
            <a:normAutofit/>
          </a:bodyPr>
          <a:lstStyle/>
          <a:p>
            <a:pPr eaLnBrk="1" hangingPunct="1">
              <a:lnSpc>
                <a:spcPct val="90000"/>
              </a:lnSpc>
            </a:pPr>
            <a:r>
              <a:rPr lang="ja-JP" altLang="en-US" sz="4000" dirty="0" smtClean="0"/>
              <a:t>早期除細動の必要性</a:t>
            </a:r>
          </a:p>
          <a:p>
            <a:pPr eaLnBrk="1" hangingPunct="1">
              <a:lnSpc>
                <a:spcPct val="90000"/>
              </a:lnSpc>
              <a:buFont typeface="Wingdings" pitchFamily="2" charset="2"/>
              <a:buNone/>
            </a:pPr>
            <a:r>
              <a:rPr lang="ja-JP" altLang="en-US" sz="3200" dirty="0" smtClean="0"/>
              <a:t>１　急な心停止は、心室細動</a:t>
            </a:r>
            <a:endParaRPr lang="en-US" altLang="ja-JP" sz="3200" dirty="0" smtClean="0"/>
          </a:p>
          <a:p>
            <a:pPr eaLnBrk="1" hangingPunct="1">
              <a:lnSpc>
                <a:spcPct val="90000"/>
              </a:lnSpc>
              <a:buFont typeface="Wingdings" pitchFamily="2" charset="2"/>
              <a:buNone/>
            </a:pPr>
            <a:r>
              <a:rPr lang="ja-JP" altLang="en-US" sz="3200" dirty="0"/>
              <a:t>　</a:t>
            </a:r>
            <a:r>
              <a:rPr lang="ja-JP" altLang="en-US" sz="3200" dirty="0" smtClean="0"/>
              <a:t>と呼ばれる状態であることが</a:t>
            </a:r>
            <a:endParaRPr lang="en-US" altLang="ja-JP" sz="3200" dirty="0" smtClean="0"/>
          </a:p>
          <a:p>
            <a:pPr eaLnBrk="1" hangingPunct="1">
              <a:lnSpc>
                <a:spcPct val="90000"/>
              </a:lnSpc>
              <a:buFont typeface="Wingdings" pitchFamily="2" charset="2"/>
              <a:buNone/>
            </a:pPr>
            <a:r>
              <a:rPr lang="ja-JP" altLang="en-US" sz="3200" dirty="0"/>
              <a:t>　</a:t>
            </a:r>
            <a:r>
              <a:rPr lang="ja-JP" altLang="en-US" sz="3200" dirty="0" smtClean="0"/>
              <a:t>多い。</a:t>
            </a:r>
            <a:endParaRPr lang="en-US" altLang="ja-JP" sz="3200" dirty="0" smtClean="0"/>
          </a:p>
          <a:p>
            <a:pPr eaLnBrk="1" hangingPunct="1">
              <a:lnSpc>
                <a:spcPct val="90000"/>
              </a:lnSpc>
              <a:buFont typeface="Wingdings" pitchFamily="2" charset="2"/>
              <a:buNone/>
            </a:pPr>
            <a:r>
              <a:rPr lang="ja-JP" altLang="en-US" sz="3200" dirty="0" smtClean="0"/>
              <a:t>２　心室細動に対する適切な</a:t>
            </a:r>
            <a:endParaRPr lang="en-US" altLang="ja-JP" sz="3200" dirty="0" smtClean="0"/>
          </a:p>
          <a:p>
            <a:pPr eaLnBrk="1" hangingPunct="1">
              <a:lnSpc>
                <a:spcPct val="90000"/>
              </a:lnSpc>
              <a:buFont typeface="Wingdings" pitchFamily="2" charset="2"/>
              <a:buNone/>
            </a:pPr>
            <a:r>
              <a:rPr lang="ja-JP" altLang="en-US" sz="3200" dirty="0"/>
              <a:t>　</a:t>
            </a:r>
            <a:r>
              <a:rPr lang="ja-JP" altLang="en-US" sz="3200" dirty="0" smtClean="0"/>
              <a:t>対応は、除細動である。</a:t>
            </a:r>
          </a:p>
          <a:p>
            <a:pPr eaLnBrk="1" hangingPunct="1">
              <a:lnSpc>
                <a:spcPct val="90000"/>
              </a:lnSpc>
              <a:buFont typeface="Wingdings" pitchFamily="2" charset="2"/>
              <a:buNone/>
            </a:pPr>
            <a:r>
              <a:rPr lang="ja-JP" altLang="en-US" sz="3200" dirty="0" smtClean="0"/>
              <a:t>３　時間の経過とともに、除細</a:t>
            </a:r>
            <a:endParaRPr lang="en-US" altLang="ja-JP" sz="3200" dirty="0" smtClean="0"/>
          </a:p>
          <a:p>
            <a:pPr eaLnBrk="1" hangingPunct="1">
              <a:lnSpc>
                <a:spcPct val="90000"/>
              </a:lnSpc>
              <a:buFont typeface="Wingdings" pitchFamily="2" charset="2"/>
              <a:buNone/>
            </a:pPr>
            <a:r>
              <a:rPr lang="ja-JP" altLang="en-US" sz="3200" dirty="0"/>
              <a:t>　</a:t>
            </a:r>
            <a:r>
              <a:rPr lang="ja-JP" altLang="en-US" sz="3200" dirty="0" smtClean="0"/>
              <a:t>動の成功率はどんどん悪く</a:t>
            </a:r>
            <a:endParaRPr lang="en-US" altLang="ja-JP" sz="3200" dirty="0" smtClean="0"/>
          </a:p>
          <a:p>
            <a:pPr eaLnBrk="1" hangingPunct="1">
              <a:lnSpc>
                <a:spcPct val="90000"/>
              </a:lnSpc>
              <a:buFont typeface="Wingdings" pitchFamily="2" charset="2"/>
              <a:buNone/>
            </a:pPr>
            <a:r>
              <a:rPr lang="ja-JP" altLang="en-US" sz="3200" dirty="0"/>
              <a:t>　</a:t>
            </a:r>
            <a:r>
              <a:rPr lang="ja-JP" altLang="en-US" sz="3200" dirty="0" smtClean="0"/>
              <a:t>なる。</a:t>
            </a:r>
          </a:p>
          <a:p>
            <a:pPr eaLnBrk="1" hangingPunct="1">
              <a:lnSpc>
                <a:spcPct val="90000"/>
              </a:lnSpc>
              <a:buFont typeface="Wingdings" pitchFamily="2" charset="2"/>
              <a:buNone/>
            </a:pPr>
            <a:r>
              <a:rPr lang="ja-JP" altLang="en-US" sz="3200" dirty="0" smtClean="0"/>
              <a:t>４　心室細動が起こっている時</a:t>
            </a:r>
            <a:endParaRPr lang="en-US" altLang="ja-JP" sz="3200" dirty="0" smtClean="0"/>
          </a:p>
          <a:p>
            <a:pPr eaLnBrk="1" hangingPunct="1">
              <a:lnSpc>
                <a:spcPct val="90000"/>
              </a:lnSpc>
              <a:buFont typeface="Wingdings" pitchFamily="2" charset="2"/>
              <a:buNone/>
            </a:pPr>
            <a:r>
              <a:rPr lang="ja-JP" altLang="en-US" sz="3200" dirty="0"/>
              <a:t>　</a:t>
            </a:r>
            <a:r>
              <a:rPr lang="ja-JP" altLang="en-US" sz="3200" dirty="0" smtClean="0"/>
              <a:t>間は数分間に過ぎない。</a:t>
            </a:r>
          </a:p>
        </p:txBody>
      </p:sp>
      <p:pic>
        <p:nvPicPr>
          <p:cNvPr id="39940" name="Picture 4" descr="図1"/>
          <p:cNvPicPr>
            <a:picLocks noChangeAspect="1" noChangeArrowheads="1"/>
          </p:cNvPicPr>
          <p:nvPr/>
        </p:nvPicPr>
        <p:blipFill>
          <a:blip r:embed="rId3">
            <a:lum bright="-18000"/>
            <a:extLst>
              <a:ext uri="{28A0092B-C50C-407E-A947-70E740481C1C}">
                <a14:useLocalDpi xmlns:a14="http://schemas.microsoft.com/office/drawing/2010/main" val="0"/>
              </a:ext>
            </a:extLst>
          </a:blip>
          <a:srcRect t="51013" b="11552"/>
          <a:stretch>
            <a:fillRect/>
          </a:stretch>
        </p:blipFill>
        <p:spPr bwMode="auto">
          <a:xfrm>
            <a:off x="5148263" y="2974306"/>
            <a:ext cx="37433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p:cNvPicPr>
            <a:picLocks noGrp="1" noChangeAspect="1" noChangeArrowheads="1"/>
          </p:cNvPicPr>
          <p:nvPr>
            <p:ph sz="quarter" idx="2"/>
          </p:nvPr>
        </p:nvPicPr>
        <p:blipFill>
          <a:blip r:embed="rId4">
            <a:lum bright="-18000"/>
            <a:extLst>
              <a:ext uri="{28A0092B-C50C-407E-A947-70E740481C1C}">
                <a14:useLocalDpi xmlns:a14="http://schemas.microsoft.com/office/drawing/2010/main" val="0"/>
              </a:ext>
            </a:extLst>
          </a:blip>
          <a:srcRect t="14050" r="7909" b="29752"/>
          <a:stretch>
            <a:fillRect/>
          </a:stretch>
        </p:blipFill>
        <p:spPr>
          <a:xfrm>
            <a:off x="5294313" y="4761831"/>
            <a:ext cx="3525837" cy="898525"/>
          </a:xfrm>
        </p:spPr>
      </p:pic>
      <p:pic>
        <p:nvPicPr>
          <p:cNvPr id="39942" name="Picture 6" descr="図1"/>
          <p:cNvPicPr>
            <a:picLocks noChangeAspect="1" noChangeArrowheads="1"/>
          </p:cNvPicPr>
          <p:nvPr/>
        </p:nvPicPr>
        <p:blipFill>
          <a:blip r:embed="rId3">
            <a:lum bright="-12000"/>
            <a:extLst>
              <a:ext uri="{28A0092B-C50C-407E-A947-70E740481C1C}">
                <a14:useLocalDpi xmlns:a14="http://schemas.microsoft.com/office/drawing/2010/main" val="0"/>
              </a:ext>
            </a:extLst>
          </a:blip>
          <a:srcRect t="5649" b="59190"/>
          <a:stretch>
            <a:fillRect/>
          </a:stretch>
        </p:blipFill>
        <p:spPr bwMode="auto">
          <a:xfrm>
            <a:off x="5148263" y="1340768"/>
            <a:ext cx="36718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Rectangle 7"/>
          <p:cNvSpPr>
            <a:spLocks noChangeArrowheads="1"/>
          </p:cNvSpPr>
          <p:nvPr/>
        </p:nvSpPr>
        <p:spPr bwMode="auto">
          <a:xfrm>
            <a:off x="5940425" y="1950368"/>
            <a:ext cx="2087563" cy="3603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r>
              <a:rPr lang="ja-JP" altLang="en-US" sz="1800" dirty="0">
                <a:latin typeface="+mj-ea"/>
                <a:ea typeface="+mj-ea"/>
              </a:rPr>
              <a:t>大きな心室細動</a:t>
            </a:r>
          </a:p>
        </p:txBody>
      </p:sp>
      <p:sp>
        <p:nvSpPr>
          <p:cNvPr id="39944" name="Rectangle 8"/>
          <p:cNvSpPr>
            <a:spLocks noChangeArrowheads="1"/>
          </p:cNvSpPr>
          <p:nvPr/>
        </p:nvSpPr>
        <p:spPr bwMode="auto">
          <a:xfrm>
            <a:off x="5975350" y="3652168"/>
            <a:ext cx="2087563" cy="3603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r>
              <a:rPr lang="ja-JP" altLang="en-US" sz="1800">
                <a:latin typeface="+mj-ea"/>
                <a:ea typeface="+mj-ea"/>
              </a:rPr>
              <a:t>小さな心室細動</a:t>
            </a:r>
          </a:p>
        </p:txBody>
      </p:sp>
      <p:sp>
        <p:nvSpPr>
          <p:cNvPr id="39945" name="Rectangle 9"/>
          <p:cNvSpPr>
            <a:spLocks noChangeArrowheads="1"/>
          </p:cNvSpPr>
          <p:nvPr/>
        </p:nvSpPr>
        <p:spPr bwMode="auto">
          <a:xfrm>
            <a:off x="6443663" y="5447631"/>
            <a:ext cx="1079500" cy="3619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r>
              <a:rPr lang="ja-JP" altLang="en-US" sz="1800" dirty="0">
                <a:latin typeface="+mn-ea"/>
                <a:ea typeface="+mn-ea"/>
              </a:rPr>
              <a:t>心静止</a:t>
            </a:r>
          </a:p>
        </p:txBody>
      </p:sp>
      <p:sp>
        <p:nvSpPr>
          <p:cNvPr id="39946" name="下矢印 1"/>
          <p:cNvSpPr>
            <a:spLocks noChangeArrowheads="1"/>
          </p:cNvSpPr>
          <p:nvPr/>
        </p:nvSpPr>
        <p:spPr bwMode="auto">
          <a:xfrm>
            <a:off x="6867525" y="2375818"/>
            <a:ext cx="242888" cy="442913"/>
          </a:xfrm>
          <a:prstGeom prst="downArrow">
            <a:avLst>
              <a:gd name="adj1" fmla="val 50000"/>
              <a:gd name="adj2" fmla="val 49885"/>
            </a:avLst>
          </a:prstGeom>
          <a:solidFill>
            <a:srgbClr val="FF0000"/>
          </a:solidFill>
          <a:ln w="9525" algn="ctr">
            <a:solidFill>
              <a:schemeClr val="tx1"/>
            </a:solidFill>
            <a:round/>
            <a:headEnd/>
            <a:tailEnd/>
          </a:ln>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39947" name="下矢印 10"/>
          <p:cNvSpPr>
            <a:spLocks noChangeArrowheads="1"/>
          </p:cNvSpPr>
          <p:nvPr/>
        </p:nvSpPr>
        <p:spPr bwMode="auto">
          <a:xfrm>
            <a:off x="6910388" y="4185568"/>
            <a:ext cx="242887" cy="442913"/>
          </a:xfrm>
          <a:prstGeom prst="downArrow">
            <a:avLst>
              <a:gd name="adj1" fmla="val 50000"/>
              <a:gd name="adj2" fmla="val 49886"/>
            </a:avLst>
          </a:prstGeom>
          <a:solidFill>
            <a:srgbClr val="FF0000"/>
          </a:solidFill>
          <a:ln w="9525" algn="ctr">
            <a:solidFill>
              <a:schemeClr val="tx1"/>
            </a:solidFill>
            <a:round/>
            <a:headEnd/>
            <a:tailEnd/>
          </a:ln>
        </p:spPr>
        <p:txBody>
          <a:bodyPr wrap="none" anchor="ct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800"/>
          </a:p>
        </p:txBody>
      </p:sp>
      <p:sp>
        <p:nvSpPr>
          <p:cNvPr id="14" name="タイトル 1"/>
          <p:cNvSpPr txBox="1">
            <a:spLocks/>
          </p:cNvSpPr>
          <p:nvPr/>
        </p:nvSpPr>
        <p:spPr>
          <a:xfrm>
            <a:off x="323528" y="44624"/>
            <a:ext cx="8579296" cy="940966"/>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4" name="スライド番号プレースホルダー 3"/>
          <p:cNvSpPr>
            <a:spLocks noGrp="1"/>
          </p:cNvSpPr>
          <p:nvPr>
            <p:ph type="sldNum" sz="quarter" idx="11"/>
          </p:nvPr>
        </p:nvSpPr>
        <p:spPr/>
        <p:txBody>
          <a:bodyPr/>
          <a:lstStyle/>
          <a:p>
            <a:pPr>
              <a:defRPr/>
            </a:pPr>
            <a:fld id="{C834D9E2-8CC0-46FA-B8DC-3C911DF8A203}" type="slidenum">
              <a:rPr lang="en-US" altLang="ja-JP" smtClean="0"/>
              <a:pPr>
                <a:defRPr/>
              </a:pPr>
              <a:t>39</a:t>
            </a:fld>
            <a:endParaRPr lang="en-US" altLang="ja-JP"/>
          </a:p>
        </p:txBody>
      </p:sp>
    </p:spTree>
    <p:extLst>
      <p:ext uri="{BB962C8B-B14F-4D97-AF65-F5344CB8AC3E}">
        <p14:creationId xmlns:p14="http://schemas.microsoft.com/office/powerpoint/2010/main" val="3187307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5266928" cy="1143000"/>
          </a:xfrm>
        </p:spPr>
        <p:txBody>
          <a:bodyPr>
            <a:normAutofit/>
          </a:bodyPr>
          <a:lstStyle/>
          <a:p>
            <a:r>
              <a:rPr kumimoji="1" lang="ja-JP" altLang="en-US" sz="5400" dirty="0" smtClean="0"/>
              <a:t>救急蘇生法とは</a:t>
            </a:r>
            <a:endParaRPr kumimoji="1" lang="ja-JP" altLang="en-US" sz="5400" dirty="0"/>
          </a:p>
        </p:txBody>
      </p:sp>
      <p:sp>
        <p:nvSpPr>
          <p:cNvPr id="3" name="コンテンツ プレースホルダー 2"/>
          <p:cNvSpPr>
            <a:spLocks noGrp="1"/>
          </p:cNvSpPr>
          <p:nvPr>
            <p:ph sz="quarter" idx="1"/>
          </p:nvPr>
        </p:nvSpPr>
        <p:spPr>
          <a:xfrm>
            <a:off x="457200" y="1600200"/>
            <a:ext cx="8003232" cy="2620888"/>
          </a:xfrm>
        </p:spPr>
        <p:txBody>
          <a:bodyPr>
            <a:normAutofit/>
          </a:bodyPr>
          <a:lstStyle/>
          <a:p>
            <a:r>
              <a:rPr lang="ja-JP" altLang="en-US" sz="3600" dirty="0" smtClean="0"/>
              <a:t>ファースト</a:t>
            </a:r>
            <a:r>
              <a:rPr lang="ja-JP" altLang="en-US" sz="3600" dirty="0"/>
              <a:t>エイド</a:t>
            </a:r>
            <a:endParaRPr kumimoji="1" lang="en-US" altLang="ja-JP" sz="3600" dirty="0" smtClean="0"/>
          </a:p>
          <a:p>
            <a:pPr marL="0" indent="0">
              <a:buNone/>
            </a:pPr>
            <a:r>
              <a:rPr lang="ja-JP" altLang="en-US" sz="3600" dirty="0" smtClean="0"/>
              <a:t>　・一次救命処置以外の急な病気やけ</a:t>
            </a:r>
            <a:endParaRPr lang="en-US" altLang="ja-JP" sz="3600" dirty="0" smtClean="0"/>
          </a:p>
          <a:p>
            <a:pPr marL="0" indent="0">
              <a:buNone/>
            </a:pPr>
            <a:r>
              <a:rPr lang="ja-JP" altLang="en-US" sz="3600" dirty="0" err="1" smtClean="0"/>
              <a:t>がを</a:t>
            </a:r>
            <a:r>
              <a:rPr lang="ja-JP" altLang="en-US" sz="3600" dirty="0" smtClean="0"/>
              <a:t>した人を助ける為に行う最初の行動。</a:t>
            </a:r>
            <a:endParaRPr lang="en-US" altLang="ja-JP" sz="3600" dirty="0" smtClean="0"/>
          </a:p>
          <a:p>
            <a:pPr marL="0" indent="0">
              <a:buNone/>
            </a:pPr>
            <a:r>
              <a:rPr kumimoji="1" lang="ja-JP" altLang="en-US" sz="3600" dirty="0"/>
              <a:t>命</a:t>
            </a:r>
            <a:r>
              <a:rPr kumimoji="1" lang="ja-JP" altLang="en-US" sz="3600" dirty="0" smtClean="0"/>
              <a:t>を守り、苦痛を和らげ、悪化を防ぐ。</a:t>
            </a:r>
            <a:endParaRPr kumimoji="1" lang="en-US" altLang="ja-JP" sz="3600" dirty="0" smtClean="0"/>
          </a:p>
        </p:txBody>
      </p:sp>
      <p:pic>
        <p:nvPicPr>
          <p:cNvPr id="2050" name="Picture 2" descr="C:\Users\kiyo\Desktop\応急手当講習新スライド案\イラスト\熱中症.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6652" y="4941168"/>
            <a:ext cx="2737169" cy="86099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iyo\Desktop\応急手当講習新スライド案\イラスト\止血-直接圧迫.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4177269"/>
            <a:ext cx="1776412" cy="184467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691680" y="6021943"/>
            <a:ext cx="1691680" cy="461665"/>
          </a:xfrm>
          <a:prstGeom prst="rect">
            <a:avLst/>
          </a:prstGeom>
          <a:noFill/>
        </p:spPr>
        <p:txBody>
          <a:bodyPr wrap="square" rtlCol="0">
            <a:spAutoFit/>
          </a:bodyPr>
          <a:lstStyle/>
          <a:p>
            <a:pPr algn="ctr"/>
            <a:r>
              <a:rPr kumimoji="1" lang="ja-JP" altLang="en-US" sz="2400" dirty="0" smtClean="0"/>
              <a:t>止血法</a:t>
            </a:r>
            <a:endParaRPr kumimoji="1" lang="ja-JP" altLang="en-US" sz="2400" dirty="0"/>
          </a:p>
        </p:txBody>
      </p:sp>
      <p:sp>
        <p:nvSpPr>
          <p:cNvPr id="7" name="テキスト ボックス 6"/>
          <p:cNvSpPr txBox="1"/>
          <p:nvPr/>
        </p:nvSpPr>
        <p:spPr>
          <a:xfrm>
            <a:off x="4716017" y="6017959"/>
            <a:ext cx="2587804" cy="461665"/>
          </a:xfrm>
          <a:prstGeom prst="rect">
            <a:avLst/>
          </a:prstGeom>
          <a:noFill/>
        </p:spPr>
        <p:txBody>
          <a:bodyPr wrap="square" rtlCol="0">
            <a:spAutoFit/>
          </a:bodyPr>
          <a:lstStyle/>
          <a:p>
            <a:pPr algn="ctr"/>
            <a:r>
              <a:rPr lang="ja-JP" altLang="en-US" sz="2400" dirty="0" smtClean="0"/>
              <a:t>熱中症</a:t>
            </a:r>
            <a:r>
              <a:rPr lang="ja-JP" altLang="en-US" sz="2400" dirty="0"/>
              <a:t>へ</a:t>
            </a:r>
            <a:r>
              <a:rPr lang="ja-JP" altLang="en-US" sz="2400" dirty="0" smtClean="0"/>
              <a:t>の対応</a:t>
            </a:r>
            <a:endParaRPr kumimoji="1" lang="ja-JP" altLang="en-US" sz="2400" dirty="0"/>
          </a:p>
        </p:txBody>
      </p:sp>
      <p:sp>
        <p:nvSpPr>
          <p:cNvPr id="4" name="スライド番号プレースホルダー 3"/>
          <p:cNvSpPr>
            <a:spLocks noGrp="1"/>
          </p:cNvSpPr>
          <p:nvPr>
            <p:ph type="sldNum" sz="quarter" idx="15"/>
          </p:nvPr>
        </p:nvSpPr>
        <p:spPr/>
        <p:txBody>
          <a:bodyPr/>
          <a:lstStyle/>
          <a:p>
            <a:fld id="{F09044E7-CC97-42EE-AE7A-CE249093DC74}" type="slidenum">
              <a:rPr kumimoji="1" lang="ja-JP" altLang="en-US" smtClean="0"/>
              <a:t>4</a:t>
            </a:fld>
            <a:endParaRPr kumimoji="1" lang="ja-JP" altLang="en-US"/>
          </a:p>
        </p:txBody>
      </p:sp>
    </p:spTree>
    <p:extLst>
      <p:ext uri="{BB962C8B-B14F-4D97-AF65-F5344CB8AC3E}">
        <p14:creationId xmlns:p14="http://schemas.microsoft.com/office/powerpoint/2010/main" val="28904027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3"/>
          <p:cNvSpPr>
            <a:spLocks noChangeArrowheads="1"/>
          </p:cNvSpPr>
          <p:nvPr/>
        </p:nvSpPr>
        <p:spPr bwMode="auto">
          <a:xfrm>
            <a:off x="7437438" y="4283075"/>
            <a:ext cx="1282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ja-JP" sz="1800"/>
          </a:p>
        </p:txBody>
      </p:sp>
      <p:sp>
        <p:nvSpPr>
          <p:cNvPr id="47108" name="Text Box 27"/>
          <p:cNvSpPr txBox="1">
            <a:spLocks noChangeArrowheads="1"/>
          </p:cNvSpPr>
          <p:nvPr/>
        </p:nvSpPr>
        <p:spPr bwMode="auto">
          <a:xfrm>
            <a:off x="2270125" y="447675"/>
            <a:ext cx="2409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ja-JP" sz="1800"/>
          </a:p>
        </p:txBody>
      </p:sp>
      <p:sp>
        <p:nvSpPr>
          <p:cNvPr id="2" name="スライド番号プレースホルダー 1"/>
          <p:cNvSpPr>
            <a:spLocks noGrp="1"/>
          </p:cNvSpPr>
          <p:nvPr>
            <p:ph type="sldNum" sz="quarter" idx="11"/>
          </p:nvPr>
        </p:nvSpPr>
        <p:spPr/>
        <p:txBody>
          <a:bodyPr/>
          <a:lstStyle/>
          <a:p>
            <a:pPr>
              <a:defRPr/>
            </a:pPr>
            <a:fld id="{C3CBC406-A40A-4D63-A548-1C267A2E76CA}" type="slidenum">
              <a:rPr lang="en-US" altLang="ja-JP" smtClean="0"/>
              <a:pPr>
                <a:defRPr/>
              </a:pPr>
              <a:t>40</a:t>
            </a:fld>
            <a:endParaRPr lang="en-US" altLang="ja-JP"/>
          </a:p>
        </p:txBody>
      </p:sp>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17" name="テキスト プレースホルダー 3"/>
          <p:cNvSpPr>
            <a:spLocks noGrp="1"/>
          </p:cNvSpPr>
          <p:nvPr>
            <p:ph type="body" sz="half" idx="1"/>
          </p:nvPr>
        </p:nvSpPr>
        <p:spPr>
          <a:xfrm>
            <a:off x="389729" y="1477144"/>
            <a:ext cx="8147248" cy="1303784"/>
          </a:xfrm>
        </p:spPr>
        <p:txBody>
          <a:bodyPr>
            <a:noAutofit/>
          </a:bodyPr>
          <a:lstStyle/>
          <a:p>
            <a:r>
              <a:rPr lang="ja-JP" altLang="en-US" sz="3200" dirty="0">
                <a:latin typeface="+mn-ea"/>
              </a:rPr>
              <a:t>電気ショックを救急隊が行った場合と市民</a:t>
            </a:r>
            <a:r>
              <a:rPr lang="ja-JP" altLang="en-US" sz="3200" dirty="0" smtClean="0">
                <a:latin typeface="+mn-ea"/>
              </a:rPr>
              <a:t>が</a:t>
            </a:r>
            <a:endParaRPr lang="en-US" altLang="ja-JP" sz="3200" dirty="0" smtClean="0">
              <a:latin typeface="+mn-ea"/>
            </a:endParaRPr>
          </a:p>
          <a:p>
            <a:pPr marL="0" indent="0">
              <a:buNone/>
            </a:pPr>
            <a:r>
              <a:rPr lang="ja-JP" altLang="en-US" sz="3200" dirty="0">
                <a:latin typeface="+mn-ea"/>
              </a:rPr>
              <a:t>　</a:t>
            </a:r>
            <a:r>
              <a:rPr lang="ja-JP" altLang="en-US" sz="3200" dirty="0" smtClean="0">
                <a:latin typeface="+mn-ea"/>
              </a:rPr>
              <a:t>行った</a:t>
            </a:r>
            <a:r>
              <a:rPr lang="ja-JP" altLang="en-US" sz="3200" dirty="0">
                <a:latin typeface="+mn-ea"/>
              </a:rPr>
              <a:t>場合の１ヵ月後社会復帰率</a:t>
            </a:r>
            <a:endParaRPr kumimoji="1" lang="ja-JP" altLang="en-US" sz="3200" dirty="0"/>
          </a:p>
        </p:txBody>
      </p:sp>
      <p:pic>
        <p:nvPicPr>
          <p:cNvPr id="19" name="図 18"/>
          <p:cNvPicPr>
            <a:picLocks noChangeAspect="1"/>
          </p:cNvPicPr>
          <p:nvPr/>
        </p:nvPicPr>
        <p:blipFill>
          <a:blip r:embed="rId3"/>
          <a:stretch>
            <a:fillRect/>
          </a:stretch>
        </p:blipFill>
        <p:spPr>
          <a:xfrm>
            <a:off x="568176" y="2603615"/>
            <a:ext cx="7560840" cy="3725632"/>
          </a:xfrm>
          <a:prstGeom prst="rect">
            <a:avLst/>
          </a:prstGeom>
        </p:spPr>
      </p:pic>
    </p:spTree>
    <p:extLst>
      <p:ext uri="{BB962C8B-B14F-4D97-AF65-F5344CB8AC3E}">
        <p14:creationId xmlns:p14="http://schemas.microsoft.com/office/powerpoint/2010/main" val="37859445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9" name="Rectangle 8"/>
          <p:cNvSpPr txBox="1">
            <a:spLocks noChangeArrowheads="1"/>
          </p:cNvSpPr>
          <p:nvPr/>
        </p:nvSpPr>
        <p:spPr>
          <a:xfrm>
            <a:off x="457200" y="1728192"/>
            <a:ext cx="8229600" cy="3573016"/>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a:t>ＡＥＤは誰が使用できるの？</a:t>
            </a:r>
          </a:p>
          <a:p>
            <a:pPr marL="0" indent="0">
              <a:buNone/>
            </a:pPr>
            <a:r>
              <a:rPr lang="ja-JP" altLang="en-US" sz="4000" dirty="0" smtClean="0"/>
              <a:t>　・救命</a:t>
            </a:r>
            <a:r>
              <a:rPr lang="ja-JP" altLang="en-US" sz="4000" dirty="0"/>
              <a:t>の現場に居合わせた人</a:t>
            </a:r>
          </a:p>
          <a:p>
            <a:r>
              <a:rPr lang="ja-JP" altLang="en-US" sz="4000" dirty="0"/>
              <a:t>ＡＥＤを使用する対象者は？</a:t>
            </a:r>
          </a:p>
          <a:p>
            <a:pPr marL="0" indent="0">
              <a:buNone/>
            </a:pPr>
            <a:r>
              <a:rPr lang="ja-JP" altLang="en-US" sz="4000" dirty="0" smtClean="0"/>
              <a:t>　・「</a:t>
            </a:r>
            <a:r>
              <a:rPr lang="ja-JP" altLang="en-US" sz="4000" dirty="0"/>
              <a:t>意識なし</a:t>
            </a:r>
            <a:r>
              <a:rPr lang="ja-JP" altLang="en-US" sz="4000" dirty="0" smtClean="0"/>
              <a:t>」「</a:t>
            </a:r>
            <a:r>
              <a:rPr lang="ja-JP" altLang="en-US" sz="4000" dirty="0"/>
              <a:t>呼吸なし</a:t>
            </a:r>
            <a:r>
              <a:rPr lang="ja-JP" altLang="en-US" sz="4000" dirty="0" smtClean="0"/>
              <a:t>」の傷病者</a:t>
            </a:r>
          </a:p>
          <a:p>
            <a:pPr marL="0" indent="0">
              <a:buNone/>
            </a:pPr>
            <a:r>
              <a:rPr lang="ja-JP" altLang="en-US" sz="4000" dirty="0" smtClean="0"/>
              <a:t>　・年齢制限なし</a:t>
            </a:r>
            <a:endParaRPr lang="ja-JP" altLang="en-US" sz="3600" dirty="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41</a:t>
            </a:fld>
            <a:endParaRPr kumimoji="1" lang="ja-JP" altLang="en-US"/>
          </a:p>
        </p:txBody>
      </p:sp>
    </p:spTree>
    <p:extLst>
      <p:ext uri="{BB962C8B-B14F-4D97-AF65-F5344CB8AC3E}">
        <p14:creationId xmlns:p14="http://schemas.microsoft.com/office/powerpoint/2010/main" val="377089389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ＡＥＤを用いた除細動の重要性</a:t>
            </a:r>
            <a:endParaRPr lang="ja-JP" altLang="en-US" sz="5400" dirty="0"/>
          </a:p>
        </p:txBody>
      </p:sp>
      <p:sp>
        <p:nvSpPr>
          <p:cNvPr id="9" name="Rectangle 8"/>
          <p:cNvSpPr txBox="1">
            <a:spLocks noChangeArrowheads="1"/>
          </p:cNvSpPr>
          <p:nvPr/>
        </p:nvSpPr>
        <p:spPr>
          <a:xfrm>
            <a:off x="323528" y="1556792"/>
            <a:ext cx="8445624" cy="342900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a:t>ＡＥＤ</a:t>
            </a:r>
            <a:r>
              <a:rPr lang="ja-JP" altLang="en-US" sz="4000" dirty="0" smtClean="0"/>
              <a:t>は、自動的に心電図を解析し</a:t>
            </a:r>
            <a:endParaRPr lang="en-US" altLang="ja-JP" sz="4000" dirty="0" smtClean="0"/>
          </a:p>
          <a:p>
            <a:pPr marL="0" indent="0">
              <a:buNone/>
            </a:pPr>
            <a:r>
              <a:rPr lang="ja-JP" altLang="en-US" sz="4000" dirty="0"/>
              <a:t>　</a:t>
            </a:r>
            <a:r>
              <a:rPr lang="ja-JP" altLang="en-US" sz="4000" dirty="0" err="1" smtClean="0"/>
              <a:t>て</a:t>
            </a:r>
            <a:r>
              <a:rPr lang="ja-JP" altLang="en-US" sz="4000" dirty="0" smtClean="0"/>
              <a:t>電気ショックが必要かどうかを決定</a:t>
            </a:r>
            <a:endParaRPr lang="en-US" altLang="ja-JP" sz="4000" dirty="0" smtClean="0"/>
          </a:p>
          <a:p>
            <a:pPr marL="0" indent="0">
              <a:buNone/>
            </a:pPr>
            <a:r>
              <a:rPr lang="ja-JP" altLang="en-US" sz="4000" dirty="0"/>
              <a:t>　</a:t>
            </a:r>
            <a:r>
              <a:rPr lang="ja-JP" altLang="en-US" sz="4000" dirty="0" smtClean="0"/>
              <a:t>し、音声メッセージで指示するので、</a:t>
            </a:r>
            <a:endParaRPr lang="en-US" altLang="ja-JP" sz="4000" dirty="0" smtClean="0"/>
          </a:p>
          <a:p>
            <a:pPr marL="0" indent="0">
              <a:buNone/>
            </a:pPr>
            <a:r>
              <a:rPr lang="ja-JP" altLang="en-US" sz="4000" dirty="0"/>
              <a:t>　</a:t>
            </a:r>
            <a:r>
              <a:rPr lang="ja-JP" altLang="en-US" sz="4000" dirty="0" smtClean="0"/>
              <a:t>それに従えば操作は難しくありません。</a:t>
            </a:r>
            <a:endParaRPr lang="ja-JP" altLang="en-US" sz="3600" dirty="0"/>
          </a:p>
        </p:txBody>
      </p:sp>
      <p:pic>
        <p:nvPicPr>
          <p:cNvPr id="3075" name="Picture 3" descr="C:\Users\kiyo\Desktop\応急手当講習新スライド案\イラスト\AED-装着.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291308"/>
            <a:ext cx="2232248" cy="2325368"/>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吹き出し 1"/>
          <p:cNvSpPr/>
          <p:nvPr/>
        </p:nvSpPr>
        <p:spPr>
          <a:xfrm>
            <a:off x="4860032" y="4547245"/>
            <a:ext cx="2523775" cy="436432"/>
          </a:xfrm>
          <a:prstGeom prst="wedgeRoundRectCallout">
            <a:avLst>
              <a:gd name="adj1" fmla="val -39735"/>
              <a:gd name="adj2" fmla="val 12003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4875806" y="4581128"/>
            <a:ext cx="2520280" cy="369332"/>
          </a:xfrm>
          <a:prstGeom prst="rect">
            <a:avLst/>
          </a:prstGeom>
          <a:noFill/>
        </p:spPr>
        <p:txBody>
          <a:bodyPr wrap="square" rtlCol="0">
            <a:spAutoFit/>
          </a:bodyPr>
          <a:lstStyle/>
          <a:p>
            <a:r>
              <a:rPr lang="ja-JP" altLang="en-US" dirty="0"/>
              <a:t>パット</a:t>
            </a:r>
            <a:r>
              <a:rPr kumimoji="1" lang="ja-JP" altLang="en-US" dirty="0" smtClean="0"/>
              <a:t>を装着してください</a:t>
            </a:r>
            <a:endParaRPr kumimoji="1" lang="ja-JP" altLang="en-US" dirty="0"/>
          </a:p>
        </p:txBody>
      </p:sp>
      <p:sp>
        <p:nvSpPr>
          <p:cNvPr id="8" name="角丸四角形吹き出し 7"/>
          <p:cNvSpPr/>
          <p:nvPr/>
        </p:nvSpPr>
        <p:spPr>
          <a:xfrm>
            <a:off x="5652121" y="5354293"/>
            <a:ext cx="2160240" cy="436432"/>
          </a:xfrm>
          <a:prstGeom prst="wedgeRoundRectCallout">
            <a:avLst>
              <a:gd name="adj1" fmla="val -70028"/>
              <a:gd name="adj2" fmla="val 2042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5685090" y="5390962"/>
            <a:ext cx="2271286" cy="369332"/>
          </a:xfrm>
          <a:prstGeom prst="rect">
            <a:avLst/>
          </a:prstGeom>
          <a:noFill/>
        </p:spPr>
        <p:txBody>
          <a:bodyPr wrap="square" rtlCol="0">
            <a:spAutoFit/>
          </a:bodyPr>
          <a:lstStyle/>
          <a:p>
            <a:r>
              <a:rPr kumimoji="1" lang="ja-JP" altLang="en-US" dirty="0" smtClean="0"/>
              <a:t>心電図を解析します</a:t>
            </a:r>
            <a:endParaRPr kumimoji="1" lang="ja-JP" altLang="en-US" dirty="0"/>
          </a:p>
        </p:txBody>
      </p:sp>
      <p:sp>
        <p:nvSpPr>
          <p:cNvPr id="4" name="スライド番号プレースホルダー 3"/>
          <p:cNvSpPr>
            <a:spLocks noGrp="1"/>
          </p:cNvSpPr>
          <p:nvPr>
            <p:ph type="sldNum" sz="quarter" idx="15"/>
          </p:nvPr>
        </p:nvSpPr>
        <p:spPr/>
        <p:txBody>
          <a:bodyPr/>
          <a:lstStyle/>
          <a:p>
            <a:fld id="{F09044E7-CC97-42EE-AE7A-CE249093DC74}" type="slidenum">
              <a:rPr kumimoji="1" lang="ja-JP" altLang="en-US" smtClean="0"/>
              <a:t>42</a:t>
            </a:fld>
            <a:endParaRPr kumimoji="1" lang="ja-JP" altLang="en-US"/>
          </a:p>
        </p:txBody>
      </p:sp>
    </p:spTree>
    <p:extLst>
      <p:ext uri="{BB962C8B-B14F-4D97-AF65-F5344CB8AC3E}">
        <p14:creationId xmlns:p14="http://schemas.microsoft.com/office/powerpoint/2010/main" val="324858524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一定頻度者とは</a:t>
            </a:r>
            <a:endParaRPr lang="ja-JP" altLang="en-US" sz="5400" dirty="0"/>
          </a:p>
        </p:txBody>
      </p:sp>
      <p:sp>
        <p:nvSpPr>
          <p:cNvPr id="9" name="Rectangle 8"/>
          <p:cNvSpPr txBox="1">
            <a:spLocks noChangeArrowheads="1"/>
          </p:cNvSpPr>
          <p:nvPr/>
        </p:nvSpPr>
        <p:spPr>
          <a:xfrm>
            <a:off x="457200" y="1728192"/>
            <a:ext cx="8229600" cy="3573016"/>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a:t>業務の内容や活動の性格から一定の頻度で心停止者に対し、応急の対応（手当）を行うことがあらかじめ期待・想定される者。</a:t>
            </a:r>
            <a:endParaRPr lang="ja-JP" altLang="en-US" sz="3600" dirty="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43</a:t>
            </a:fld>
            <a:endParaRPr kumimoji="1" lang="ja-JP" altLang="en-US"/>
          </a:p>
        </p:txBody>
      </p:sp>
    </p:spTree>
    <p:extLst>
      <p:ext uri="{BB962C8B-B14F-4D97-AF65-F5344CB8AC3E}">
        <p14:creationId xmlns:p14="http://schemas.microsoft.com/office/powerpoint/2010/main" val="215221152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smtClean="0"/>
              <a:t>関連する法律</a:t>
            </a:r>
            <a:endParaRPr lang="ja-JP" altLang="en-US" sz="5400" dirty="0"/>
          </a:p>
        </p:txBody>
      </p:sp>
      <p:sp>
        <p:nvSpPr>
          <p:cNvPr id="9" name="Rectangle 8"/>
          <p:cNvSpPr txBox="1">
            <a:spLocks noChangeArrowheads="1"/>
          </p:cNvSpPr>
          <p:nvPr/>
        </p:nvSpPr>
        <p:spPr>
          <a:xfrm>
            <a:off x="457200" y="1417638"/>
            <a:ext cx="8229600" cy="5440362"/>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a:t>医師法</a:t>
            </a:r>
          </a:p>
          <a:p>
            <a:pPr marL="0" indent="0">
              <a:buNone/>
            </a:pPr>
            <a:r>
              <a:rPr lang="ja-JP" altLang="en-US" sz="4000" dirty="0" smtClean="0"/>
              <a:t>　第</a:t>
            </a:r>
            <a:r>
              <a:rPr lang="en-US" altLang="ja-JP" sz="4000" dirty="0" smtClean="0"/>
              <a:t>17</a:t>
            </a:r>
            <a:r>
              <a:rPr lang="ja-JP" altLang="en-US" sz="4000" dirty="0"/>
              <a:t>条　医師でなければ、医業をなしてはならない</a:t>
            </a:r>
            <a:r>
              <a:rPr lang="ja-JP" altLang="en-US" sz="4000" dirty="0" smtClean="0"/>
              <a:t>。</a:t>
            </a:r>
            <a:endParaRPr lang="en-US" altLang="ja-JP" sz="4000" dirty="0" smtClean="0"/>
          </a:p>
          <a:p>
            <a:r>
              <a:rPr lang="ja-JP" altLang="en-US" sz="4000" dirty="0"/>
              <a:t>保健師助産師看護師法</a:t>
            </a:r>
          </a:p>
          <a:p>
            <a:pPr marL="0" indent="0">
              <a:buNone/>
            </a:pPr>
            <a:r>
              <a:rPr lang="ja-JP" altLang="en-US" sz="4000" dirty="0" smtClean="0"/>
              <a:t>　第</a:t>
            </a:r>
            <a:r>
              <a:rPr lang="en-US" altLang="ja-JP" sz="4000" dirty="0" smtClean="0"/>
              <a:t>31</a:t>
            </a:r>
            <a:r>
              <a:rPr lang="ja-JP" altLang="en-US" sz="4000" dirty="0"/>
              <a:t>条　看護師でない者は、 第５条に規定する業をしてはならない。ただし、医師法又は歯科医師法の規定に基づいて行う場合は、この限りでない。</a:t>
            </a:r>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44</a:t>
            </a:fld>
            <a:endParaRPr kumimoji="1" lang="ja-JP" altLang="en-US"/>
          </a:p>
        </p:txBody>
      </p:sp>
    </p:spTree>
    <p:extLst>
      <p:ext uri="{BB962C8B-B14F-4D97-AF65-F5344CB8AC3E}">
        <p14:creationId xmlns:p14="http://schemas.microsoft.com/office/powerpoint/2010/main" val="225555461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en-US" altLang="ja-JP" sz="5400" dirty="0" smtClean="0"/>
              <a:t>AED</a:t>
            </a:r>
            <a:r>
              <a:rPr lang="ja-JP" altLang="en-US" sz="5400" dirty="0" smtClean="0"/>
              <a:t>使用は、医療行為か？</a:t>
            </a:r>
            <a:endParaRPr lang="ja-JP" altLang="en-US" sz="5400" dirty="0"/>
          </a:p>
        </p:txBody>
      </p:sp>
      <p:sp>
        <p:nvSpPr>
          <p:cNvPr id="9" name="Rectangle 8"/>
          <p:cNvSpPr txBox="1">
            <a:spLocks noChangeArrowheads="1"/>
          </p:cNvSpPr>
          <p:nvPr/>
        </p:nvSpPr>
        <p:spPr>
          <a:xfrm>
            <a:off x="457200" y="1417638"/>
            <a:ext cx="8229600" cy="5440362"/>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a:t>ＡＥＤを他人に使うことは、医</a:t>
            </a:r>
            <a:r>
              <a:rPr lang="ja-JP" altLang="en-US" sz="4000" dirty="0" smtClean="0"/>
              <a:t>行為です。</a:t>
            </a:r>
            <a:endParaRPr lang="ja-JP" altLang="en-US" sz="4000" dirty="0"/>
          </a:p>
          <a:p>
            <a:pPr marL="0" indent="0">
              <a:buNone/>
            </a:pPr>
            <a:r>
              <a:rPr lang="ja-JP" altLang="en-US" sz="4000" dirty="0"/>
              <a:t>　「業務として行う」医行為、すなわち「反復継続の意思を持って行われる医行為」は医師以外の者が行うことを禁止している</a:t>
            </a:r>
            <a:r>
              <a:rPr lang="ja-JP" altLang="en-US" sz="4000" dirty="0" smtClean="0"/>
              <a:t>。</a:t>
            </a:r>
            <a:endParaRPr lang="ja-JP" altLang="en-US" sz="4000" dirty="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45</a:t>
            </a:fld>
            <a:endParaRPr kumimoji="1" lang="ja-JP" altLang="en-US"/>
          </a:p>
        </p:txBody>
      </p:sp>
    </p:spTree>
    <p:extLst>
      <p:ext uri="{BB962C8B-B14F-4D97-AF65-F5344CB8AC3E}">
        <p14:creationId xmlns:p14="http://schemas.microsoft.com/office/powerpoint/2010/main" val="357302496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en-US" altLang="ja-JP" sz="5400" dirty="0" smtClean="0"/>
              <a:t>AED</a:t>
            </a:r>
            <a:r>
              <a:rPr lang="ja-JP" altLang="en-US" sz="5400" dirty="0" smtClean="0"/>
              <a:t>使用は、医療行為か？</a:t>
            </a:r>
            <a:endParaRPr lang="ja-JP" altLang="en-US" sz="5400" dirty="0"/>
          </a:p>
        </p:txBody>
      </p:sp>
      <p:sp>
        <p:nvSpPr>
          <p:cNvPr id="9" name="Rectangle 8"/>
          <p:cNvSpPr txBox="1">
            <a:spLocks noChangeArrowheads="1"/>
          </p:cNvSpPr>
          <p:nvPr/>
        </p:nvSpPr>
        <p:spPr>
          <a:xfrm>
            <a:off x="339155" y="1700808"/>
            <a:ext cx="8229600" cy="4459634"/>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a:t>　しかし・・・</a:t>
            </a:r>
          </a:p>
          <a:p>
            <a:pPr marL="0" indent="0">
              <a:buNone/>
            </a:pPr>
            <a:r>
              <a:rPr lang="ja-JP" altLang="en-US" sz="4000" dirty="0"/>
              <a:t>　</a:t>
            </a:r>
            <a:r>
              <a:rPr lang="ja-JP" altLang="en-US" sz="4000" dirty="0" smtClean="0"/>
              <a:t>たまたま</a:t>
            </a:r>
            <a:r>
              <a:rPr lang="ja-JP" altLang="en-US" sz="4000" dirty="0"/>
              <a:t>遭遇した心肺停止患者に、近く</a:t>
            </a:r>
            <a:r>
              <a:rPr lang="ja-JP" altLang="en-US" sz="4000" dirty="0" smtClean="0"/>
              <a:t>にある</a:t>
            </a:r>
            <a:r>
              <a:rPr lang="ja-JP" altLang="en-US" sz="4000" dirty="0"/>
              <a:t>ＡＥＤを市民が使う行為は、医行為</a:t>
            </a:r>
            <a:r>
              <a:rPr lang="ja-JP" altLang="en-US" sz="4000" dirty="0" smtClean="0"/>
              <a:t>で </a:t>
            </a:r>
            <a:r>
              <a:rPr lang="ja-JP" altLang="en-US" sz="4000" dirty="0"/>
              <a:t>しょうか？？</a:t>
            </a:r>
            <a:r>
              <a:rPr lang="ja-JP" altLang="en-US" sz="4000" dirty="0" err="1" smtClean="0"/>
              <a:t>？。</a:t>
            </a:r>
            <a:endParaRPr lang="ja-JP" altLang="en-US" sz="4000" dirty="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46</a:t>
            </a:fld>
            <a:endParaRPr kumimoji="1" lang="ja-JP" altLang="en-US"/>
          </a:p>
        </p:txBody>
      </p:sp>
    </p:spTree>
    <p:extLst>
      <p:ext uri="{BB962C8B-B14F-4D97-AF65-F5344CB8AC3E}">
        <p14:creationId xmlns:p14="http://schemas.microsoft.com/office/powerpoint/2010/main" val="113779210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2794322"/>
          </a:xfrm>
          <a:prstGeom prst="rect">
            <a:avLst/>
          </a:prstGeom>
        </p:spPr>
        <p:txBody>
          <a:bodyPr vert="horz" anchor="b">
            <a:normAutofit fontScale="92500" lnSpcReduction="1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ja-JP" altLang="en-US" sz="5400" dirty="0"/>
              <a:t>非医療従事者による自動体外式除細動器（ＡＥＤ）の使用</a:t>
            </a:r>
            <a:r>
              <a:rPr lang="ja-JP" altLang="en-US" sz="5400" dirty="0" smtClean="0"/>
              <a:t>の</a:t>
            </a:r>
            <a:endParaRPr lang="en-US" altLang="ja-JP" sz="5400" dirty="0" smtClean="0"/>
          </a:p>
          <a:p>
            <a:pPr algn="ctr"/>
            <a:r>
              <a:rPr lang="ja-JP" altLang="en-US" sz="5400" dirty="0" smtClean="0"/>
              <a:t>あり</a:t>
            </a:r>
            <a:r>
              <a:rPr lang="ja-JP" altLang="en-US" sz="5400" dirty="0"/>
              <a:t>方検討会報告書</a:t>
            </a:r>
            <a:br>
              <a:rPr lang="ja-JP" altLang="en-US" sz="5400" dirty="0"/>
            </a:br>
            <a:r>
              <a:rPr lang="ja-JP" altLang="en-US" sz="3400" dirty="0"/>
              <a:t>（厚生労働省　平成</a:t>
            </a:r>
            <a:r>
              <a:rPr lang="en-US" altLang="ja-JP" sz="3400" dirty="0"/>
              <a:t>16</a:t>
            </a:r>
            <a:r>
              <a:rPr lang="ja-JP" altLang="en-US" sz="3400" dirty="0"/>
              <a:t>年７月１日）</a:t>
            </a:r>
          </a:p>
        </p:txBody>
      </p:sp>
      <p:sp>
        <p:nvSpPr>
          <p:cNvPr id="9" name="Rectangle 8"/>
          <p:cNvSpPr txBox="1">
            <a:spLocks noChangeArrowheads="1"/>
          </p:cNvSpPr>
          <p:nvPr/>
        </p:nvSpPr>
        <p:spPr>
          <a:xfrm>
            <a:off x="323528" y="3356992"/>
            <a:ext cx="8229600" cy="2952328"/>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a:t>　一般の人がたまたま救急現場に居合わせてＡＥＤを使った場合には反復継続の意思がなく、医師法違反にはならない。</a:t>
            </a:r>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47</a:t>
            </a:fld>
            <a:endParaRPr kumimoji="1" lang="ja-JP" altLang="en-US"/>
          </a:p>
        </p:txBody>
      </p:sp>
    </p:spTree>
    <p:extLst>
      <p:ext uri="{BB962C8B-B14F-4D97-AF65-F5344CB8AC3E}">
        <p14:creationId xmlns:p14="http://schemas.microsoft.com/office/powerpoint/2010/main" val="57178570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2794322"/>
          </a:xfrm>
          <a:prstGeom prst="rect">
            <a:avLst/>
          </a:prstGeom>
        </p:spPr>
        <p:txBody>
          <a:bodyPr vert="horz" anchor="b">
            <a:normAutofit fontScale="92500" lnSpcReduction="1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ja-JP" altLang="en-US" sz="5400" dirty="0"/>
              <a:t>非医療従事者による自動体外式除細動器（ＡＥＤ）の使用</a:t>
            </a:r>
            <a:r>
              <a:rPr lang="ja-JP" altLang="en-US" sz="5400" dirty="0" smtClean="0"/>
              <a:t>の</a:t>
            </a:r>
            <a:endParaRPr lang="en-US" altLang="ja-JP" sz="5400" dirty="0" smtClean="0"/>
          </a:p>
          <a:p>
            <a:pPr algn="ctr"/>
            <a:r>
              <a:rPr lang="ja-JP" altLang="en-US" sz="5400" dirty="0" smtClean="0"/>
              <a:t>あり</a:t>
            </a:r>
            <a:r>
              <a:rPr lang="ja-JP" altLang="en-US" sz="5400" dirty="0"/>
              <a:t>方検討会報告書</a:t>
            </a:r>
            <a:br>
              <a:rPr lang="ja-JP" altLang="en-US" sz="5400" dirty="0"/>
            </a:br>
            <a:r>
              <a:rPr lang="ja-JP" altLang="en-US" sz="3400" dirty="0"/>
              <a:t>（厚生労働省　平成</a:t>
            </a:r>
            <a:r>
              <a:rPr lang="en-US" altLang="ja-JP" sz="3400" dirty="0"/>
              <a:t>16</a:t>
            </a:r>
            <a:r>
              <a:rPr lang="ja-JP" altLang="en-US" sz="3400" dirty="0"/>
              <a:t>年７月１日）</a:t>
            </a:r>
          </a:p>
        </p:txBody>
      </p:sp>
      <p:sp>
        <p:nvSpPr>
          <p:cNvPr id="9" name="Rectangle 8"/>
          <p:cNvSpPr txBox="1">
            <a:spLocks noChangeArrowheads="1"/>
          </p:cNvSpPr>
          <p:nvPr/>
        </p:nvSpPr>
        <p:spPr>
          <a:xfrm>
            <a:off x="323528" y="3002284"/>
            <a:ext cx="8229600" cy="3855715"/>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3600" dirty="0"/>
              <a:t>　「業務の内容や活動領域の性格から一定の頻度で心停止者に対し応急の対応を行うことがあらかじめ想定される者（一定頻度者）」と表現されている救急隊員や消防隊員、警察官、警備員などは</a:t>
            </a:r>
            <a:r>
              <a:rPr lang="ja-JP" altLang="en-US" sz="3600" u="sng" dirty="0"/>
              <a:t>４つの条件を満たせばＡＥＤを反復使用しても違法にならない。 </a:t>
            </a:r>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48</a:t>
            </a:fld>
            <a:endParaRPr kumimoji="1" lang="ja-JP" altLang="en-US"/>
          </a:p>
        </p:txBody>
      </p:sp>
    </p:spTree>
    <p:extLst>
      <p:ext uri="{BB962C8B-B14F-4D97-AF65-F5344CB8AC3E}">
        <p14:creationId xmlns:p14="http://schemas.microsoft.com/office/powerpoint/2010/main" val="138585806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0" y="274638"/>
            <a:ext cx="9036496" cy="2146250"/>
          </a:xfrm>
          <a:prstGeom prst="rect">
            <a:avLst/>
          </a:prstGeom>
        </p:spPr>
        <p:txBody>
          <a:bodyPr vert="horz" anchor="b">
            <a:normAutofit lnSpcReduction="1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ja-JP" altLang="en-US" sz="5400" dirty="0"/>
              <a:t>一定頻度者のＡＥＤ使用が医師法違反とならない４つの条件</a:t>
            </a:r>
            <a:br>
              <a:rPr lang="ja-JP" altLang="en-US" sz="5400" dirty="0"/>
            </a:br>
            <a:endParaRPr lang="ja-JP" altLang="en-US" sz="3400" dirty="0"/>
          </a:p>
        </p:txBody>
      </p:sp>
      <p:sp>
        <p:nvSpPr>
          <p:cNvPr id="9" name="Rectangle 8"/>
          <p:cNvSpPr txBox="1">
            <a:spLocks noChangeArrowheads="1"/>
          </p:cNvSpPr>
          <p:nvPr/>
        </p:nvSpPr>
        <p:spPr>
          <a:xfrm>
            <a:off x="251520" y="1988840"/>
            <a:ext cx="8631112" cy="486916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pPr marL="0" indent="0">
              <a:buNone/>
            </a:pPr>
            <a:r>
              <a:rPr lang="ja-JP" altLang="en-US" sz="3200" dirty="0" smtClean="0"/>
              <a:t>１</a:t>
            </a:r>
            <a:r>
              <a:rPr lang="ja-JP" altLang="en-US" sz="3200" dirty="0"/>
              <a:t>　医師を探す努力をしても見つからない等、</a:t>
            </a:r>
            <a:r>
              <a:rPr lang="ja-JP" altLang="en-US" sz="3200" dirty="0" smtClean="0"/>
              <a:t>医師</a:t>
            </a:r>
            <a:endParaRPr lang="en-US" altLang="ja-JP" sz="3200" dirty="0" smtClean="0"/>
          </a:p>
          <a:p>
            <a:pPr marL="0" indent="0">
              <a:buNone/>
            </a:pPr>
            <a:r>
              <a:rPr lang="ja-JP" altLang="en-US" sz="3200" dirty="0"/>
              <a:t>　</a:t>
            </a:r>
            <a:r>
              <a:rPr lang="ja-JP" altLang="en-US" sz="3200" dirty="0" smtClean="0"/>
              <a:t>に</a:t>
            </a:r>
            <a:r>
              <a:rPr lang="ja-JP" altLang="en-US" sz="3200" dirty="0"/>
              <a:t>よる速やかな対応を得る事が困難である。</a:t>
            </a:r>
          </a:p>
          <a:p>
            <a:pPr marL="0" indent="0">
              <a:buNone/>
            </a:pPr>
            <a:r>
              <a:rPr lang="ja-JP" altLang="en-US" sz="3200" dirty="0"/>
              <a:t>２　救助者（ＡＥＤ使用者）が傷病者の意識、</a:t>
            </a:r>
            <a:r>
              <a:rPr lang="ja-JP" altLang="en-US" sz="3200" dirty="0" smtClean="0"/>
              <a:t>呼吸</a:t>
            </a:r>
            <a:endParaRPr lang="en-US" altLang="ja-JP" sz="3200" dirty="0" smtClean="0"/>
          </a:p>
          <a:p>
            <a:pPr marL="0" indent="0">
              <a:buNone/>
            </a:pPr>
            <a:r>
              <a:rPr lang="ja-JP" altLang="en-US" sz="3200" dirty="0"/>
              <a:t>　</a:t>
            </a:r>
            <a:r>
              <a:rPr lang="ja-JP" altLang="en-US" sz="3200" dirty="0" smtClean="0"/>
              <a:t>が</a:t>
            </a:r>
            <a:r>
              <a:rPr lang="ja-JP" altLang="en-US" sz="3200" dirty="0"/>
              <a:t>ない事を確認していること。</a:t>
            </a:r>
          </a:p>
          <a:p>
            <a:pPr marL="0" indent="0">
              <a:buNone/>
            </a:pPr>
            <a:r>
              <a:rPr lang="ja-JP" altLang="en-US" sz="3200" dirty="0"/>
              <a:t>３　救助者（ＡＥＤ使用者）がＡＥＤ使用に必要な</a:t>
            </a:r>
            <a:r>
              <a:rPr lang="ja-JP" altLang="en-US" sz="3200" dirty="0" smtClean="0"/>
              <a:t>講</a:t>
            </a:r>
            <a:endParaRPr lang="en-US" altLang="ja-JP" sz="3200" dirty="0" smtClean="0"/>
          </a:p>
          <a:p>
            <a:pPr marL="0" indent="0">
              <a:buNone/>
            </a:pPr>
            <a:r>
              <a:rPr lang="ja-JP" altLang="en-US" sz="3200" dirty="0"/>
              <a:t>　</a:t>
            </a:r>
            <a:r>
              <a:rPr lang="ja-JP" altLang="en-US" sz="3200" dirty="0" smtClean="0"/>
              <a:t>習</a:t>
            </a:r>
            <a:r>
              <a:rPr lang="ja-JP" altLang="en-US" sz="3200" dirty="0"/>
              <a:t>を受けていること。</a:t>
            </a:r>
          </a:p>
          <a:p>
            <a:pPr marL="0" indent="0">
              <a:buNone/>
            </a:pPr>
            <a:r>
              <a:rPr lang="ja-JP" altLang="en-US" sz="3200" dirty="0"/>
              <a:t>４　使用されるＡＥＤが医療器具として薬機法上</a:t>
            </a:r>
            <a:r>
              <a:rPr lang="ja-JP" altLang="en-US" sz="3200" dirty="0" smtClean="0"/>
              <a:t>の　</a:t>
            </a:r>
            <a:endParaRPr lang="en-US" altLang="ja-JP" sz="3200" dirty="0" smtClean="0"/>
          </a:p>
          <a:p>
            <a:pPr marL="0" indent="0">
              <a:buNone/>
            </a:pPr>
            <a:r>
              <a:rPr lang="ja-JP" altLang="en-US" sz="3200" dirty="0"/>
              <a:t>　</a:t>
            </a:r>
            <a:r>
              <a:rPr lang="ja-JP" altLang="en-US" sz="3200" dirty="0" smtClean="0"/>
              <a:t>承認</a:t>
            </a:r>
            <a:r>
              <a:rPr lang="ja-JP" altLang="en-US" sz="3200" dirty="0"/>
              <a:t>を得ていること。</a:t>
            </a:r>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49</a:t>
            </a:fld>
            <a:endParaRPr kumimoji="1" lang="ja-JP" altLang="en-US"/>
          </a:p>
        </p:txBody>
      </p:sp>
    </p:spTree>
    <p:extLst>
      <p:ext uri="{BB962C8B-B14F-4D97-AF65-F5344CB8AC3E}">
        <p14:creationId xmlns:p14="http://schemas.microsoft.com/office/powerpoint/2010/main" val="90828126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571184" cy="1143000"/>
          </a:xfrm>
        </p:spPr>
        <p:txBody>
          <a:bodyPr>
            <a:normAutofit/>
          </a:bodyPr>
          <a:lstStyle/>
          <a:p>
            <a:r>
              <a:rPr kumimoji="1" lang="ja-JP" altLang="en-US" sz="5400" dirty="0" smtClean="0"/>
              <a:t>市民が行う救急蘇生法</a:t>
            </a:r>
            <a:endParaRPr kumimoji="1" lang="ja-JP" altLang="en-US" sz="5400" dirty="0"/>
          </a:p>
        </p:txBody>
      </p:sp>
      <p:graphicFrame>
        <p:nvGraphicFramePr>
          <p:cNvPr id="5" name="図表 4"/>
          <p:cNvGraphicFramePr/>
          <p:nvPr>
            <p:extLst>
              <p:ext uri="{D42A27DB-BD31-4B8C-83A1-F6EECF244321}">
                <p14:modId xmlns:p14="http://schemas.microsoft.com/office/powerpoint/2010/main" val="3843102916"/>
              </p:ext>
            </p:extLst>
          </p:nvPr>
        </p:nvGraphicFramePr>
        <p:xfrm>
          <a:off x="323528" y="1628800"/>
          <a:ext cx="792088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5"/>
          </p:nvPr>
        </p:nvSpPr>
        <p:spPr/>
        <p:txBody>
          <a:bodyPr/>
          <a:lstStyle/>
          <a:p>
            <a:fld id="{F09044E7-CC97-42EE-AE7A-CE249093DC74}" type="slidenum">
              <a:rPr kumimoji="1" lang="ja-JP" altLang="en-US" smtClean="0"/>
              <a:t>5</a:t>
            </a:fld>
            <a:endParaRPr kumimoji="1" lang="ja-JP" altLang="en-US"/>
          </a:p>
        </p:txBody>
      </p:sp>
    </p:spTree>
    <p:extLst>
      <p:ext uri="{BB962C8B-B14F-4D97-AF65-F5344CB8AC3E}">
        <p14:creationId xmlns:p14="http://schemas.microsoft.com/office/powerpoint/2010/main" val="26963662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116632"/>
            <a:ext cx="8579296" cy="1728192"/>
          </a:xfrm>
          <a:prstGeom prst="rect">
            <a:avLst/>
          </a:prstGeom>
        </p:spPr>
        <p:txBody>
          <a:bodyPr vert="horz" anchor="b">
            <a:normAutofit fontScale="925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ja-JP" altLang="en-US" sz="5400" dirty="0"/>
              <a:t>ＡＥＤ講習受講義務がある</a:t>
            </a:r>
            <a:r>
              <a:rPr lang="ja-JP" altLang="en-US" sz="5400" dirty="0" smtClean="0"/>
              <a:t>職種</a:t>
            </a:r>
            <a:r>
              <a:rPr lang="ja-JP" altLang="en-US" sz="5400" dirty="0"/>
              <a:t/>
            </a:r>
            <a:br>
              <a:rPr lang="ja-JP" altLang="en-US" sz="5400" dirty="0"/>
            </a:br>
            <a:r>
              <a:rPr lang="ja-JP" altLang="en-US" sz="3900" dirty="0"/>
              <a:t>（一定頻度者）</a:t>
            </a:r>
          </a:p>
        </p:txBody>
      </p:sp>
      <p:sp>
        <p:nvSpPr>
          <p:cNvPr id="9" name="Rectangle 8"/>
          <p:cNvSpPr txBox="1">
            <a:spLocks noChangeArrowheads="1"/>
          </p:cNvSpPr>
          <p:nvPr/>
        </p:nvSpPr>
        <p:spPr>
          <a:xfrm>
            <a:off x="323528" y="1954560"/>
            <a:ext cx="8229600" cy="490344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4000" dirty="0"/>
              <a:t>スポーツ施設・公衆施設・学校・公共施設等の関係者、スポーツ指導者</a:t>
            </a:r>
          </a:p>
          <a:p>
            <a:r>
              <a:rPr lang="ja-JP" altLang="en-US" sz="4000" dirty="0"/>
              <a:t>公務員、警察官、消防士、消防団員</a:t>
            </a:r>
          </a:p>
          <a:p>
            <a:r>
              <a:rPr lang="ja-JP" altLang="en-US" sz="4000" dirty="0"/>
              <a:t>教員、養護教諭</a:t>
            </a:r>
          </a:p>
          <a:p>
            <a:r>
              <a:rPr lang="ja-JP" altLang="en-US" sz="4000" dirty="0"/>
              <a:t>介護ヘルパー、介護福祉士</a:t>
            </a:r>
          </a:p>
          <a:p>
            <a:r>
              <a:rPr lang="ja-JP" altLang="en-US" sz="4000" dirty="0"/>
              <a:t>客室乗務員、空港関係者</a:t>
            </a:r>
          </a:p>
          <a:p>
            <a:r>
              <a:rPr lang="ja-JP" altLang="en-US" sz="4000" dirty="0"/>
              <a:t>保安関係者等　</a:t>
            </a:r>
            <a:r>
              <a:rPr lang="ja-JP" altLang="en-US" sz="4000" dirty="0" smtClean="0"/>
              <a:t>など</a:t>
            </a:r>
            <a:endParaRPr lang="ja-JP" altLang="en-US" sz="4000" dirty="0"/>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50</a:t>
            </a:fld>
            <a:endParaRPr kumimoji="1" lang="ja-JP" altLang="en-US"/>
          </a:p>
        </p:txBody>
      </p:sp>
    </p:spTree>
    <p:extLst>
      <p:ext uri="{BB962C8B-B14F-4D97-AF65-F5344CB8AC3E}">
        <p14:creationId xmlns:p14="http://schemas.microsoft.com/office/powerpoint/2010/main" val="171609329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323528" y="274638"/>
            <a:ext cx="8579296" cy="1143000"/>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5400" dirty="0"/>
              <a:t>一定頻度者の講習受講義務</a:t>
            </a:r>
          </a:p>
        </p:txBody>
      </p:sp>
      <p:sp>
        <p:nvSpPr>
          <p:cNvPr id="9" name="Rectangle 8"/>
          <p:cNvSpPr txBox="1">
            <a:spLocks noChangeArrowheads="1"/>
          </p:cNvSpPr>
          <p:nvPr/>
        </p:nvSpPr>
        <p:spPr>
          <a:xfrm>
            <a:off x="339155" y="1777678"/>
            <a:ext cx="8229600" cy="4459634"/>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r>
              <a:rPr lang="ja-JP" altLang="en-US" sz="3200" dirty="0"/>
              <a:t>　これらの一定頻度者は、職業・立場上の責務として、心肺蘇生を実施し、ＡＥＤを使用することが期待されている人達である。そのため厚生労働省通達では、市民よりは高いレベルの心肺蘇生技術（ＡＥＤ操作）を求めている。つまり、一般市民向け心肺蘇生法講習とは別に、筆記試験や実技評価を盛り込んだ「一定頻度者向け講習」を規定して受講義務を課している。</a:t>
            </a:r>
          </a:p>
        </p:txBody>
      </p:sp>
      <p:sp>
        <p:nvSpPr>
          <p:cNvPr id="2" name="スライド番号プレースホルダー 1"/>
          <p:cNvSpPr>
            <a:spLocks noGrp="1"/>
          </p:cNvSpPr>
          <p:nvPr>
            <p:ph type="sldNum" sz="quarter" idx="15"/>
          </p:nvPr>
        </p:nvSpPr>
        <p:spPr/>
        <p:txBody>
          <a:bodyPr/>
          <a:lstStyle/>
          <a:p>
            <a:fld id="{F09044E7-CC97-42EE-AE7A-CE249093DC74}" type="slidenum">
              <a:rPr kumimoji="1" lang="ja-JP" altLang="en-US" smtClean="0"/>
              <a:t>51</a:t>
            </a:fld>
            <a:endParaRPr kumimoji="1" lang="ja-JP" altLang="en-US"/>
          </a:p>
        </p:txBody>
      </p:sp>
    </p:spTree>
    <p:extLst>
      <p:ext uri="{BB962C8B-B14F-4D97-AF65-F5344CB8AC3E}">
        <p14:creationId xmlns:p14="http://schemas.microsoft.com/office/powerpoint/2010/main" val="406682499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859216" cy="1143000"/>
          </a:xfrm>
        </p:spPr>
        <p:txBody>
          <a:bodyPr>
            <a:normAutofit/>
          </a:bodyPr>
          <a:lstStyle/>
          <a:p>
            <a:r>
              <a:rPr lang="ja-JP" altLang="en-US" sz="5400" dirty="0" smtClean="0"/>
              <a:t>一次救命処置の重要性</a:t>
            </a:r>
            <a:endParaRPr kumimoji="1" lang="ja-JP" altLang="en-US" sz="5400" dirty="0"/>
          </a:p>
        </p:txBody>
      </p:sp>
      <p:sp>
        <p:nvSpPr>
          <p:cNvPr id="3" name="コンテンツ プレースホルダー 2"/>
          <p:cNvSpPr>
            <a:spLocks noGrp="1"/>
          </p:cNvSpPr>
          <p:nvPr>
            <p:ph sz="quarter" idx="1"/>
          </p:nvPr>
        </p:nvSpPr>
        <p:spPr>
          <a:xfrm>
            <a:off x="457200" y="1600200"/>
            <a:ext cx="8003232" cy="4873752"/>
          </a:xfrm>
        </p:spPr>
        <p:txBody>
          <a:bodyPr>
            <a:normAutofit/>
          </a:bodyPr>
          <a:lstStyle/>
          <a:p>
            <a:pPr marL="0" indent="0">
              <a:buNone/>
            </a:pPr>
            <a:r>
              <a:rPr kumimoji="1" lang="ja-JP" altLang="en-US" sz="3600" dirty="0" smtClean="0"/>
              <a:t>　突然のケガや病気で、救急車を呼ぶよ</a:t>
            </a:r>
            <a:endParaRPr kumimoji="1" lang="en-US" altLang="ja-JP" sz="3600" dirty="0" smtClean="0"/>
          </a:p>
          <a:p>
            <a:pPr marL="0" indent="0">
              <a:buNone/>
            </a:pPr>
            <a:r>
              <a:rPr kumimoji="1" lang="ja-JP" altLang="en-US" sz="3600" dirty="0" err="1" smtClean="0"/>
              <a:t>うな</a:t>
            </a:r>
            <a:r>
              <a:rPr kumimoji="1" lang="ja-JP" altLang="en-US" sz="3600" dirty="0" smtClean="0"/>
              <a:t>場面に遭遇したとき、救急隊や医師</a:t>
            </a:r>
            <a:endParaRPr kumimoji="1" lang="en-US" altLang="ja-JP" sz="3600" dirty="0" smtClean="0"/>
          </a:p>
          <a:p>
            <a:pPr marL="0" indent="0">
              <a:buNone/>
            </a:pPr>
            <a:r>
              <a:rPr kumimoji="1" lang="ja-JP" altLang="en-US" sz="3600" dirty="0" smtClean="0"/>
              <a:t>が来るまでの間に、なぜ救命処置を行う</a:t>
            </a:r>
            <a:endParaRPr kumimoji="1" lang="en-US" altLang="ja-JP" sz="3600" dirty="0" smtClean="0"/>
          </a:p>
          <a:p>
            <a:pPr marL="0" indent="0">
              <a:buNone/>
            </a:pPr>
            <a:r>
              <a:rPr kumimoji="1" lang="ja-JP" altLang="en-US" sz="3600" dirty="0" smtClean="0"/>
              <a:t>必要があるのでしょうか？</a:t>
            </a:r>
            <a:endParaRPr kumimoji="1" lang="ja-JP" altLang="en-US" sz="3600" dirty="0"/>
          </a:p>
        </p:txBody>
      </p:sp>
      <p:pic>
        <p:nvPicPr>
          <p:cNvPr id="3074" name="Picture 2" descr="C:\Users\kiyo\Desktop\応急手当講習新スライド案\イラスト\一次救命処置-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378249"/>
            <a:ext cx="3333942" cy="15774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kiyo\Desktop\応急手当講習新スライド案\イラスト\熱傷-0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2160" y="4077072"/>
            <a:ext cx="2398986" cy="217983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kiyo\Desktop\応急手当講習新スライド案\イラスト\遺物除去-窒息のサイン（改）.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936" y="4077072"/>
            <a:ext cx="1440160" cy="2179834"/>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5"/>
          </p:nvPr>
        </p:nvSpPr>
        <p:spPr/>
        <p:txBody>
          <a:bodyPr/>
          <a:lstStyle/>
          <a:p>
            <a:fld id="{F09044E7-CC97-42EE-AE7A-CE249093DC74}" type="slidenum">
              <a:rPr kumimoji="1" lang="ja-JP" altLang="en-US" smtClean="0"/>
              <a:t>6</a:t>
            </a:fld>
            <a:endParaRPr kumimoji="1" lang="ja-JP" altLang="en-US"/>
          </a:p>
        </p:txBody>
      </p:sp>
    </p:spTree>
    <p:extLst>
      <p:ext uri="{BB962C8B-B14F-4D97-AF65-F5344CB8AC3E}">
        <p14:creationId xmlns:p14="http://schemas.microsoft.com/office/powerpoint/2010/main" val="3742366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rot="21144160">
            <a:off x="416576" y="4056835"/>
            <a:ext cx="7618231" cy="1637839"/>
          </a:xfrm>
          <a:prstGeom prst="ellips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7859216" cy="1143000"/>
          </a:xfrm>
        </p:spPr>
        <p:txBody>
          <a:bodyPr>
            <a:normAutofit/>
          </a:bodyPr>
          <a:lstStyle/>
          <a:p>
            <a:r>
              <a:rPr lang="ja-JP" altLang="en-US" sz="5400" dirty="0" smtClean="0"/>
              <a:t>一次救命処置の重要性</a:t>
            </a:r>
            <a:endParaRPr kumimoji="1" lang="ja-JP" altLang="en-US" sz="5400" dirty="0"/>
          </a:p>
        </p:txBody>
      </p:sp>
      <p:sp>
        <p:nvSpPr>
          <p:cNvPr id="3" name="コンテンツ プレースホルダー 2"/>
          <p:cNvSpPr>
            <a:spLocks noGrp="1"/>
          </p:cNvSpPr>
          <p:nvPr>
            <p:ph sz="quarter" idx="1"/>
          </p:nvPr>
        </p:nvSpPr>
        <p:spPr>
          <a:xfrm>
            <a:off x="457200" y="1600200"/>
            <a:ext cx="8003232" cy="4873752"/>
          </a:xfrm>
        </p:spPr>
        <p:txBody>
          <a:bodyPr>
            <a:normAutofit/>
          </a:bodyPr>
          <a:lstStyle/>
          <a:p>
            <a:pPr marL="0" indent="0">
              <a:buNone/>
            </a:pPr>
            <a:r>
              <a:rPr kumimoji="1" lang="ja-JP" altLang="en-US" sz="3600" dirty="0" smtClean="0"/>
              <a:t>　１１９番通報してから、救急車が救急の</a:t>
            </a:r>
            <a:endParaRPr kumimoji="1" lang="en-US" altLang="ja-JP" sz="3600" dirty="0" smtClean="0"/>
          </a:p>
          <a:p>
            <a:pPr marL="0" indent="0">
              <a:buNone/>
            </a:pPr>
            <a:r>
              <a:rPr kumimoji="1" lang="ja-JP" altLang="en-US" sz="3600" dirty="0" smtClean="0"/>
              <a:t>現場に到着するまで、平均して </a:t>
            </a:r>
            <a:r>
              <a:rPr lang="ja-JP" altLang="en-US" sz="3600" dirty="0"/>
              <a:t>　</a:t>
            </a:r>
            <a:r>
              <a:rPr kumimoji="1" lang="ja-JP" altLang="en-US" sz="3600" dirty="0" smtClean="0"/>
              <a:t> 分以上</a:t>
            </a:r>
            <a:endParaRPr kumimoji="1" lang="en-US" altLang="ja-JP" sz="3600" dirty="0" smtClean="0"/>
          </a:p>
          <a:p>
            <a:pPr marL="0" indent="0">
              <a:buNone/>
            </a:pPr>
            <a:r>
              <a:rPr kumimoji="1" lang="ja-JP" altLang="en-US" sz="3600" dirty="0" smtClean="0"/>
              <a:t>かかります。</a:t>
            </a:r>
            <a:endParaRPr kumimoji="1" lang="ja-JP" altLang="en-US" sz="3600" dirty="0"/>
          </a:p>
        </p:txBody>
      </p:sp>
      <p:pic>
        <p:nvPicPr>
          <p:cNvPr id="3074" name="Picture 2" descr="C:\Users\kiyo\Desktop\応急手当講習新スライド案\イラスト\一次救命処置-0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4659833"/>
            <a:ext cx="3333942" cy="157747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iyo\Desktop\応急手当講習新スライド案\イラスト\救急車2.jpg"/>
          <p:cNvPicPr>
            <a:picLocks noChangeAspect="1" noChangeArrowheads="1"/>
          </p:cNvPicPr>
          <p:nvPr/>
        </p:nvPicPr>
        <p:blipFill>
          <a:blip r:embed="rId4">
            <a:clrChange>
              <a:clrFrom>
                <a:srgbClr val="2762E4"/>
              </a:clrFrom>
              <a:clrTo>
                <a:srgbClr val="2762E4">
                  <a:alpha val="0"/>
                </a:srgbClr>
              </a:clrTo>
            </a:clrChange>
            <a:extLst>
              <a:ext uri="{28A0092B-C50C-407E-A947-70E740481C1C}">
                <a14:useLocalDpi xmlns:a14="http://schemas.microsoft.com/office/drawing/2010/main" val="0"/>
              </a:ext>
            </a:extLst>
          </a:blip>
          <a:srcRect/>
          <a:stretch>
            <a:fillRect/>
          </a:stretch>
        </p:blipFill>
        <p:spPr bwMode="auto">
          <a:xfrm>
            <a:off x="6084168" y="2953987"/>
            <a:ext cx="1728192" cy="1705845"/>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5"/>
          </p:nvPr>
        </p:nvSpPr>
        <p:spPr/>
        <p:txBody>
          <a:bodyPr/>
          <a:lstStyle/>
          <a:p>
            <a:fld id="{F09044E7-CC97-42EE-AE7A-CE249093DC74}" type="slidenum">
              <a:rPr kumimoji="1" lang="ja-JP" altLang="en-US" smtClean="0"/>
              <a:t>7</a:t>
            </a:fld>
            <a:endParaRPr kumimoji="1" lang="ja-JP" altLang="en-US"/>
          </a:p>
        </p:txBody>
      </p:sp>
      <p:sp>
        <p:nvSpPr>
          <p:cNvPr id="6" name="正方形/長方形 5"/>
          <p:cNvSpPr/>
          <p:nvPr/>
        </p:nvSpPr>
        <p:spPr>
          <a:xfrm>
            <a:off x="6449854" y="2216375"/>
            <a:ext cx="471604" cy="646331"/>
          </a:xfrm>
          <a:prstGeom prst="rect">
            <a:avLst/>
          </a:prstGeom>
        </p:spPr>
        <p:txBody>
          <a:bodyPr wrap="none">
            <a:spAutoFit/>
          </a:bodyPr>
          <a:lstStyle/>
          <a:p>
            <a:r>
              <a:rPr lang="ja-JP" altLang="en-US" sz="3600" dirty="0" smtClean="0">
                <a:solidFill>
                  <a:srgbClr val="FF0000"/>
                </a:solidFill>
              </a:rPr>
              <a:t>９</a:t>
            </a:r>
            <a:endParaRPr lang="ja-JP" altLang="en-US" sz="3600" dirty="0">
              <a:solidFill>
                <a:srgbClr val="FF0000"/>
              </a:solidFill>
            </a:endParaRPr>
          </a:p>
        </p:txBody>
      </p:sp>
    </p:spTree>
    <p:extLst>
      <p:ext uri="{BB962C8B-B14F-4D97-AF65-F5344CB8AC3E}">
        <p14:creationId xmlns:p14="http://schemas.microsoft.com/office/powerpoint/2010/main" val="93150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rot="21144160">
            <a:off x="465805" y="4798271"/>
            <a:ext cx="3377641" cy="1174696"/>
          </a:xfrm>
          <a:prstGeom prst="ellips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7859216" cy="1143000"/>
          </a:xfrm>
        </p:spPr>
        <p:txBody>
          <a:bodyPr>
            <a:normAutofit/>
          </a:bodyPr>
          <a:lstStyle/>
          <a:p>
            <a:r>
              <a:rPr lang="ja-JP" altLang="en-US" sz="5400" dirty="0" smtClean="0"/>
              <a:t>一次救命処置の重要性</a:t>
            </a:r>
            <a:endParaRPr kumimoji="1" lang="ja-JP" altLang="en-US" sz="5400" dirty="0"/>
          </a:p>
        </p:txBody>
      </p:sp>
      <p:sp>
        <p:nvSpPr>
          <p:cNvPr id="3" name="コンテンツ プレースホルダー 2"/>
          <p:cNvSpPr>
            <a:spLocks noGrp="1"/>
          </p:cNvSpPr>
          <p:nvPr>
            <p:ph sz="quarter" idx="1"/>
          </p:nvPr>
        </p:nvSpPr>
        <p:spPr>
          <a:xfrm>
            <a:off x="457200" y="1600200"/>
            <a:ext cx="8003232" cy="4873752"/>
          </a:xfrm>
        </p:spPr>
        <p:txBody>
          <a:bodyPr>
            <a:normAutofit/>
          </a:bodyPr>
          <a:lstStyle/>
          <a:p>
            <a:pPr marL="0" indent="0">
              <a:buNone/>
            </a:pPr>
            <a:r>
              <a:rPr kumimoji="1" lang="ja-JP" altLang="en-US" sz="3600" dirty="0" smtClean="0"/>
              <a:t>　人が倒れて、突然、心臓の動きと呼吸</a:t>
            </a:r>
            <a:endParaRPr kumimoji="1" lang="en-US" altLang="ja-JP" sz="3600" dirty="0" smtClean="0"/>
          </a:p>
          <a:p>
            <a:pPr marL="0" indent="0">
              <a:buNone/>
            </a:pPr>
            <a:r>
              <a:rPr kumimoji="1" lang="ja-JP" altLang="en-US" sz="3600" dirty="0" smtClean="0"/>
              <a:t>が止まってしまうことがあります。</a:t>
            </a:r>
            <a:endParaRPr kumimoji="1" lang="en-US" altLang="ja-JP" sz="3600" dirty="0" smtClean="0"/>
          </a:p>
          <a:p>
            <a:pPr marL="0" indent="0">
              <a:buNone/>
            </a:pPr>
            <a:r>
              <a:rPr lang="ja-JP" altLang="en-US" sz="3600" dirty="0"/>
              <a:t>　</a:t>
            </a:r>
            <a:r>
              <a:rPr lang="ja-JP" altLang="en-US" sz="3600" dirty="0" smtClean="0"/>
              <a:t>心肺停止により全身に酸素や栄養素を</a:t>
            </a:r>
            <a:endParaRPr lang="en-US" altLang="ja-JP" sz="3600" dirty="0" smtClean="0"/>
          </a:p>
          <a:p>
            <a:pPr marL="0" indent="0">
              <a:buNone/>
            </a:pPr>
            <a:r>
              <a:rPr lang="ja-JP" altLang="en-US" sz="3600" dirty="0" smtClean="0"/>
              <a:t>含んだ血液を送れなくなってしまいます。</a:t>
            </a:r>
            <a:endParaRPr kumimoji="1" lang="ja-JP" altLang="en-US" sz="3600" dirty="0"/>
          </a:p>
        </p:txBody>
      </p:sp>
      <p:pic>
        <p:nvPicPr>
          <p:cNvPr id="3074" name="Picture 2" descr="C:\Users\kiyo\Desktop\応急手当講習新スライド案\イラスト\一次救命処置-0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4659833"/>
            <a:ext cx="3333942" cy="1577479"/>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5"/>
          </p:nvPr>
        </p:nvSpPr>
        <p:spPr/>
        <p:txBody>
          <a:bodyPr/>
          <a:lstStyle/>
          <a:p>
            <a:fld id="{F09044E7-CC97-42EE-AE7A-CE249093DC74}" type="slidenum">
              <a:rPr kumimoji="1" lang="ja-JP" altLang="en-US" smtClean="0"/>
              <a:t>8</a:t>
            </a:fld>
            <a:endParaRPr kumimoji="1" lang="ja-JP" altLang="en-US"/>
          </a:p>
        </p:txBody>
      </p:sp>
    </p:spTree>
    <p:extLst>
      <p:ext uri="{BB962C8B-B14F-4D97-AF65-F5344CB8AC3E}">
        <p14:creationId xmlns:p14="http://schemas.microsoft.com/office/powerpoint/2010/main" val="219041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6"/>
          <p:cNvSpPr/>
          <p:nvPr/>
        </p:nvSpPr>
        <p:spPr>
          <a:xfrm rot="21144160">
            <a:off x="465805" y="4798271"/>
            <a:ext cx="3377641" cy="1174696"/>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pic>
        <p:nvPicPr>
          <p:cNvPr id="5123" name="Picture 3" descr="C:\Users\kiyo\Desktop\応急手当講習新スライド案\イラスト\一次救命処置-02.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140" y="4660755"/>
            <a:ext cx="3311082" cy="156666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57200" y="274638"/>
            <a:ext cx="7859216" cy="1143000"/>
          </a:xfrm>
        </p:spPr>
        <p:txBody>
          <a:bodyPr>
            <a:normAutofit/>
          </a:bodyPr>
          <a:lstStyle/>
          <a:p>
            <a:r>
              <a:rPr lang="ja-JP" altLang="en-US" sz="5400" dirty="0" smtClean="0"/>
              <a:t>一次救命処置の重要性</a:t>
            </a:r>
            <a:endParaRPr kumimoji="1" lang="ja-JP" altLang="en-US" sz="5400" dirty="0"/>
          </a:p>
        </p:txBody>
      </p:sp>
      <p:sp>
        <p:nvSpPr>
          <p:cNvPr id="3" name="コンテンツ プレースホルダー 2"/>
          <p:cNvSpPr>
            <a:spLocks noGrp="1"/>
          </p:cNvSpPr>
          <p:nvPr>
            <p:ph sz="quarter" idx="1"/>
          </p:nvPr>
        </p:nvSpPr>
        <p:spPr>
          <a:xfrm>
            <a:off x="457200" y="1600200"/>
            <a:ext cx="8003232" cy="4873752"/>
          </a:xfrm>
        </p:spPr>
        <p:txBody>
          <a:bodyPr>
            <a:normAutofit/>
          </a:bodyPr>
          <a:lstStyle/>
          <a:p>
            <a:pPr marL="0" indent="0">
              <a:buNone/>
            </a:pPr>
            <a:r>
              <a:rPr lang="ja-JP" altLang="en-US" sz="3600" dirty="0"/>
              <a:t>　脳は酸素や栄養素を一番使っています。</a:t>
            </a:r>
          </a:p>
          <a:p>
            <a:pPr marL="0" indent="0">
              <a:buNone/>
            </a:pPr>
            <a:r>
              <a:rPr lang="ja-JP" altLang="en-US" sz="3600" dirty="0" smtClean="0"/>
              <a:t>　しかし、脳は酸素や栄養素をほとんど</a:t>
            </a:r>
            <a:r>
              <a:rPr lang="ja-JP" altLang="en-US" sz="3600" dirty="0" err="1" smtClean="0"/>
              <a:t>た</a:t>
            </a:r>
            <a:endParaRPr lang="en-US" altLang="ja-JP" sz="3600" dirty="0" smtClean="0"/>
          </a:p>
          <a:p>
            <a:pPr marL="0" indent="0">
              <a:buNone/>
            </a:pPr>
            <a:r>
              <a:rPr lang="ja-JP" altLang="en-US" sz="3600" dirty="0" err="1" smtClean="0"/>
              <a:t>めて</a:t>
            </a:r>
            <a:r>
              <a:rPr lang="ja-JP" altLang="en-US" sz="3600" dirty="0" smtClean="0"/>
              <a:t>おくことができません。</a:t>
            </a:r>
            <a:endParaRPr lang="en-US" altLang="ja-JP" sz="3600" dirty="0" smtClean="0"/>
          </a:p>
          <a:p>
            <a:pPr marL="0" indent="0">
              <a:buNone/>
            </a:pPr>
            <a:r>
              <a:rPr lang="ja-JP" altLang="en-US" sz="3600" dirty="0" smtClean="0"/>
              <a:t>　心肺停止の状態</a:t>
            </a:r>
            <a:r>
              <a:rPr lang="ja-JP" altLang="en-US" sz="3600" dirty="0"/>
              <a:t>が、３～４分以上続</a:t>
            </a:r>
            <a:r>
              <a:rPr lang="ja-JP" altLang="en-US" sz="3600" dirty="0" err="1" smtClean="0"/>
              <a:t>い</a:t>
            </a:r>
            <a:endParaRPr lang="en-US" altLang="ja-JP" sz="3600" dirty="0" smtClean="0"/>
          </a:p>
          <a:p>
            <a:pPr marL="0" indent="0">
              <a:buNone/>
            </a:pPr>
            <a:r>
              <a:rPr lang="ja-JP" altLang="en-US" sz="3600" dirty="0" smtClean="0"/>
              <a:t>て</a:t>
            </a:r>
            <a:r>
              <a:rPr lang="ja-JP" altLang="en-US" sz="3600" dirty="0"/>
              <a:t>しまうと、脳細胞の死滅が始まります</a:t>
            </a:r>
            <a:r>
              <a:rPr lang="ja-JP" altLang="en-US" sz="3600" dirty="0" smtClean="0"/>
              <a:t>。</a:t>
            </a:r>
            <a:endParaRPr lang="en-US" altLang="ja-JP" sz="3600" dirty="0" smtClean="0"/>
          </a:p>
        </p:txBody>
      </p:sp>
      <p:sp>
        <p:nvSpPr>
          <p:cNvPr id="4" name="スライド番号プレースホルダー 3"/>
          <p:cNvSpPr>
            <a:spLocks noGrp="1"/>
          </p:cNvSpPr>
          <p:nvPr>
            <p:ph type="sldNum" sz="quarter" idx="15"/>
          </p:nvPr>
        </p:nvSpPr>
        <p:spPr/>
        <p:txBody>
          <a:bodyPr/>
          <a:lstStyle/>
          <a:p>
            <a:fld id="{F09044E7-CC97-42EE-AE7A-CE249093DC74}" type="slidenum">
              <a:rPr kumimoji="1" lang="ja-JP" altLang="en-US" smtClean="0"/>
              <a:t>9</a:t>
            </a:fld>
            <a:endParaRPr kumimoji="1" lang="ja-JP" altLang="en-US"/>
          </a:p>
        </p:txBody>
      </p:sp>
    </p:spTree>
    <p:extLst>
      <p:ext uri="{BB962C8B-B14F-4D97-AF65-F5344CB8AC3E}">
        <p14:creationId xmlns:p14="http://schemas.microsoft.com/office/powerpoint/2010/main" val="29585918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1110</TotalTime>
  <Words>5949</Words>
  <Application>Microsoft Office PowerPoint</Application>
  <PresentationFormat>画面に合わせる (4:3)</PresentationFormat>
  <Paragraphs>486</Paragraphs>
  <Slides>51</Slides>
  <Notes>50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51</vt:i4>
      </vt:variant>
    </vt:vector>
  </HeadingPairs>
  <TitlesOfParts>
    <vt:vector size="59" baseType="lpstr">
      <vt:lpstr>ＭＳ Ｐゴシック</vt:lpstr>
      <vt:lpstr>ＭＳ Ｐ明朝</vt:lpstr>
      <vt:lpstr>Arial</vt:lpstr>
      <vt:lpstr>Calibri</vt:lpstr>
      <vt:lpstr>Century Schoolbook</vt:lpstr>
      <vt:lpstr>Wingdings</vt:lpstr>
      <vt:lpstr>Wingdings 2</vt:lpstr>
      <vt:lpstr>スパイス</vt:lpstr>
      <vt:lpstr>普通救命講習Ⅱ</vt:lpstr>
      <vt:lpstr>救急蘇生法とは</vt:lpstr>
      <vt:lpstr>救急蘇生法とは</vt:lpstr>
      <vt:lpstr>救急蘇生法とは</vt:lpstr>
      <vt:lpstr>市民が行う救急蘇生法</vt:lpstr>
      <vt:lpstr>一次救命処置の重要性</vt:lpstr>
      <vt:lpstr>一次救命処置の重要性</vt:lpstr>
      <vt:lpstr>一次救命処置の重要性</vt:lpstr>
      <vt:lpstr>一次救命処置の重要性</vt:lpstr>
      <vt:lpstr>一次救命処置の重要性</vt:lpstr>
      <vt:lpstr>一次救命処置の重要性</vt:lpstr>
      <vt:lpstr>一次救命処置の重要性</vt:lpstr>
      <vt:lpstr>一次救命処置の重要性</vt:lpstr>
      <vt:lpstr>PowerPoint プレゼンテーション</vt:lpstr>
      <vt:lpstr>心停止の主な原因は、成人と子どもで は異なります。</vt:lpstr>
      <vt:lpstr>子どもの突然死とその予防</vt:lpstr>
      <vt:lpstr>成人の突然死とその予防</vt:lpstr>
      <vt:lpstr>救命の連鎖における「心停止の予防」</vt:lpstr>
      <vt:lpstr>その他の突然死とその予防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普通救命講習Ⅰ</dc:title>
  <dc:creator>kiyo</dc:creator>
  <cp:lastModifiedBy>さいたま市</cp:lastModifiedBy>
  <cp:revision>77</cp:revision>
  <dcterms:created xsi:type="dcterms:W3CDTF">2018-04-29T18:54:37Z</dcterms:created>
  <dcterms:modified xsi:type="dcterms:W3CDTF">2023-02-07T05:06:36Z</dcterms:modified>
</cp:coreProperties>
</file>